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73" r:id="rId2"/>
  </p:sldMasterIdLst>
  <p:notesMasterIdLst>
    <p:notesMasterId r:id="rId216"/>
  </p:notesMasterIdLst>
  <p:handoutMasterIdLst>
    <p:handoutMasterId r:id="rId217"/>
  </p:handoutMasterIdLst>
  <p:sldIdLst>
    <p:sldId id="344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1" r:id="rId36"/>
    <p:sldId id="392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404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4" r:id="rId78"/>
    <p:sldId id="435" r:id="rId79"/>
    <p:sldId id="436" r:id="rId80"/>
    <p:sldId id="437" r:id="rId81"/>
    <p:sldId id="438" r:id="rId82"/>
    <p:sldId id="439" r:id="rId83"/>
    <p:sldId id="441" r:id="rId84"/>
    <p:sldId id="442" r:id="rId85"/>
    <p:sldId id="443" r:id="rId86"/>
    <p:sldId id="444" r:id="rId87"/>
    <p:sldId id="445" r:id="rId88"/>
    <p:sldId id="446" r:id="rId89"/>
    <p:sldId id="447" r:id="rId90"/>
    <p:sldId id="448" r:id="rId91"/>
    <p:sldId id="449" r:id="rId92"/>
    <p:sldId id="450" r:id="rId93"/>
    <p:sldId id="451" r:id="rId94"/>
    <p:sldId id="452" r:id="rId95"/>
    <p:sldId id="453" r:id="rId96"/>
    <p:sldId id="454" r:id="rId97"/>
    <p:sldId id="455" r:id="rId98"/>
    <p:sldId id="456" r:id="rId99"/>
    <p:sldId id="457" r:id="rId100"/>
    <p:sldId id="458" r:id="rId101"/>
    <p:sldId id="459" r:id="rId102"/>
    <p:sldId id="460" r:id="rId103"/>
    <p:sldId id="461" r:id="rId104"/>
    <p:sldId id="462" r:id="rId105"/>
    <p:sldId id="463" r:id="rId106"/>
    <p:sldId id="464" r:id="rId107"/>
    <p:sldId id="465" r:id="rId108"/>
    <p:sldId id="466" r:id="rId109"/>
    <p:sldId id="467" r:id="rId110"/>
    <p:sldId id="468" r:id="rId111"/>
    <p:sldId id="469" r:id="rId112"/>
    <p:sldId id="470" r:id="rId113"/>
    <p:sldId id="471" r:id="rId114"/>
    <p:sldId id="472" r:id="rId115"/>
    <p:sldId id="473" r:id="rId116"/>
    <p:sldId id="474" r:id="rId117"/>
    <p:sldId id="475" r:id="rId118"/>
    <p:sldId id="476" r:id="rId119"/>
    <p:sldId id="477" r:id="rId120"/>
    <p:sldId id="478" r:id="rId121"/>
    <p:sldId id="479" r:id="rId122"/>
    <p:sldId id="480" r:id="rId123"/>
    <p:sldId id="481" r:id="rId124"/>
    <p:sldId id="482" r:id="rId125"/>
    <p:sldId id="483" r:id="rId126"/>
    <p:sldId id="484" r:id="rId127"/>
    <p:sldId id="485" r:id="rId128"/>
    <p:sldId id="486" r:id="rId129"/>
    <p:sldId id="487" r:id="rId130"/>
    <p:sldId id="488" r:id="rId131"/>
    <p:sldId id="489" r:id="rId132"/>
    <p:sldId id="490" r:id="rId133"/>
    <p:sldId id="491" r:id="rId134"/>
    <p:sldId id="492" r:id="rId135"/>
    <p:sldId id="493" r:id="rId136"/>
    <p:sldId id="494" r:id="rId137"/>
    <p:sldId id="495" r:id="rId138"/>
    <p:sldId id="496" r:id="rId139"/>
    <p:sldId id="497" r:id="rId140"/>
    <p:sldId id="498" r:id="rId141"/>
    <p:sldId id="499" r:id="rId142"/>
    <p:sldId id="500" r:id="rId143"/>
    <p:sldId id="501" r:id="rId144"/>
    <p:sldId id="502" r:id="rId145"/>
    <p:sldId id="503" r:id="rId146"/>
    <p:sldId id="504" r:id="rId147"/>
    <p:sldId id="505" r:id="rId148"/>
    <p:sldId id="506" r:id="rId149"/>
    <p:sldId id="507" r:id="rId150"/>
    <p:sldId id="508" r:id="rId151"/>
    <p:sldId id="509" r:id="rId152"/>
    <p:sldId id="510" r:id="rId153"/>
    <p:sldId id="511" r:id="rId154"/>
    <p:sldId id="512" r:id="rId155"/>
    <p:sldId id="513" r:id="rId156"/>
    <p:sldId id="514" r:id="rId157"/>
    <p:sldId id="515" r:id="rId158"/>
    <p:sldId id="516" r:id="rId159"/>
    <p:sldId id="517" r:id="rId160"/>
    <p:sldId id="518" r:id="rId161"/>
    <p:sldId id="519" r:id="rId162"/>
    <p:sldId id="520" r:id="rId163"/>
    <p:sldId id="521" r:id="rId164"/>
    <p:sldId id="522" r:id="rId165"/>
    <p:sldId id="523" r:id="rId166"/>
    <p:sldId id="524" r:id="rId167"/>
    <p:sldId id="525" r:id="rId168"/>
    <p:sldId id="526" r:id="rId169"/>
    <p:sldId id="527" r:id="rId170"/>
    <p:sldId id="528" r:id="rId171"/>
    <p:sldId id="529" r:id="rId172"/>
    <p:sldId id="530" r:id="rId173"/>
    <p:sldId id="531" r:id="rId174"/>
    <p:sldId id="532" r:id="rId175"/>
    <p:sldId id="533" r:id="rId176"/>
    <p:sldId id="534" r:id="rId177"/>
    <p:sldId id="535" r:id="rId178"/>
    <p:sldId id="536" r:id="rId179"/>
    <p:sldId id="537" r:id="rId180"/>
    <p:sldId id="538" r:id="rId181"/>
    <p:sldId id="539" r:id="rId182"/>
    <p:sldId id="540" r:id="rId183"/>
    <p:sldId id="541" r:id="rId184"/>
    <p:sldId id="542" r:id="rId185"/>
    <p:sldId id="543" r:id="rId186"/>
    <p:sldId id="544" r:id="rId187"/>
    <p:sldId id="545" r:id="rId188"/>
    <p:sldId id="547" r:id="rId189"/>
    <p:sldId id="546" r:id="rId190"/>
    <p:sldId id="548" r:id="rId191"/>
    <p:sldId id="549" r:id="rId192"/>
    <p:sldId id="550" r:id="rId193"/>
    <p:sldId id="551" r:id="rId194"/>
    <p:sldId id="552" r:id="rId195"/>
    <p:sldId id="553" r:id="rId196"/>
    <p:sldId id="554" r:id="rId197"/>
    <p:sldId id="555" r:id="rId198"/>
    <p:sldId id="556" r:id="rId199"/>
    <p:sldId id="557" r:id="rId200"/>
    <p:sldId id="558" r:id="rId201"/>
    <p:sldId id="559" r:id="rId202"/>
    <p:sldId id="560" r:id="rId203"/>
    <p:sldId id="561" r:id="rId204"/>
    <p:sldId id="562" r:id="rId205"/>
    <p:sldId id="563" r:id="rId206"/>
    <p:sldId id="564" r:id="rId207"/>
    <p:sldId id="565" r:id="rId208"/>
    <p:sldId id="566" r:id="rId209"/>
    <p:sldId id="567" r:id="rId210"/>
    <p:sldId id="568" r:id="rId211"/>
    <p:sldId id="569" r:id="rId212"/>
    <p:sldId id="570" r:id="rId213"/>
    <p:sldId id="571" r:id="rId214"/>
    <p:sldId id="572" r:id="rId2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A3B"/>
    <a:srgbClr val="083C5B"/>
    <a:srgbClr val="05496F"/>
    <a:srgbClr val="035784"/>
    <a:srgbClr val="006699"/>
    <a:srgbClr val="FF3366"/>
    <a:srgbClr val="BFDEEA"/>
    <a:srgbClr val="091925"/>
    <a:srgbClr val="123451"/>
    <a:srgbClr val="071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4" autoAdjust="0"/>
    <p:restoredTop sz="96210" autoAdjust="0"/>
  </p:normalViewPr>
  <p:slideViewPr>
    <p:cSldViewPr>
      <p:cViewPr>
        <p:scale>
          <a:sx n="90" d="100"/>
          <a:sy n="90" d="100"/>
        </p:scale>
        <p:origin x="-792" y="204"/>
      </p:cViewPr>
      <p:guideLst>
        <p:guide orient="horz" pos="902"/>
        <p:guide pos="54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16" Type="http://schemas.openxmlformats.org/officeDocument/2006/relationships/notesMaster" Target="notesMasters/notesMaster1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viewProps" Target="viewProps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tableStyles" Target="tableStyle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7FF7-50CD-D74F-8521-E72DB68B670C}" type="datetimeFigureOut">
              <a:rPr lang="en-US" smtClean="0"/>
              <a:pPr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F-B370-7346-B33C-1C487BFE6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0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DD9B-E140-4D76-B427-DF4838D859EA}" type="datetimeFigureOut">
              <a:rPr lang="en-US" smtClean="0"/>
              <a:pPr/>
              <a:t>7/29/2016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7C37-924A-4F8E-82E0-C3470BACC8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108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7166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447800"/>
            <a:ext cx="4133088" cy="46783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4" y="1447800"/>
            <a:ext cx="4133088" cy="46783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845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57800" y="838200"/>
            <a:ext cx="3886200" cy="5410200"/>
          </a:xfrm>
          <a:prstGeom prst="rect">
            <a:avLst/>
          </a:prstGeom>
          <a:gradFill flip="none" rotWithShape="1">
            <a:gsLst>
              <a:gs pos="0">
                <a:srgbClr val="BFDEEA"/>
              </a:gs>
              <a:gs pos="100000">
                <a:schemeClr val="bg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914400"/>
            <a:ext cx="4739640" cy="52117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57800" y="838200"/>
            <a:ext cx="3886190" cy="5410200"/>
          </a:xfrm>
          <a:prstGeom prst="rect">
            <a:avLst/>
          </a:prstGeom>
          <a:noFill/>
          <a:ln>
            <a:noFill/>
          </a:ln>
          <a:effectLst/>
        </p:spPr>
        <p:txBody>
          <a:bodyPr lIns="274320" tIns="274320" rIns="274320" bIns="27432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35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8" hasCustomPrompt="1"/>
          </p:nvPr>
        </p:nvSpPr>
        <p:spPr>
          <a:xfrm>
            <a:off x="365760" y="1752600"/>
            <a:ext cx="8412480" cy="44196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baseline="0">
                <a:solidFill>
                  <a:srgbClr val="DDEBF8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here to edit Closing message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760" y="274638"/>
            <a:ext cx="8412480" cy="1143000"/>
          </a:xfrm>
        </p:spPr>
        <p:txBody>
          <a:bodyPr lIns="91440" rIns="91440"/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>
                <a:cs typeface="Arial" charset="0"/>
              </a:rPr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20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14"/>
          </p:nvPr>
        </p:nvSpPr>
        <p:spPr>
          <a:xfrm>
            <a:off x="365760" y="914400"/>
            <a:ext cx="8412480" cy="5181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1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Lin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14"/>
          </p:nvPr>
        </p:nvSpPr>
        <p:spPr>
          <a:xfrm>
            <a:off x="365760" y="1219200"/>
            <a:ext cx="8412480" cy="4876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686800" cy="92504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88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Lin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14"/>
          </p:nvPr>
        </p:nvSpPr>
        <p:spPr>
          <a:xfrm>
            <a:off x="365760" y="1600200"/>
            <a:ext cx="8412480" cy="449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686800" cy="128411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line 2</a:t>
            </a:r>
            <a:br>
              <a:rPr lang="en-US" dirty="0" smtClean="0"/>
            </a:br>
            <a:r>
              <a:rPr lang="en-US" dirty="0" smtClean="0"/>
              <a:t>line 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32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667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755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96402"/>
            <a:ext cx="6400800" cy="1374735"/>
          </a:xfrm>
          <a:prstGeom prst="rect">
            <a:avLst/>
          </a:prstGeom>
          <a:solidFill>
            <a:srgbClr val="006699"/>
          </a:solidFill>
        </p:spPr>
        <p:txBody>
          <a:bodyPr wrap="square" lIns="457200" tIns="91440" rIns="457200" bIns="274320" anchor="t">
            <a:spAutoFit/>
          </a:bodyPr>
          <a:lstStyle>
            <a:lvl1pPr algn="l">
              <a:lnSpc>
                <a:spcPct val="80000"/>
              </a:lnSpc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971800"/>
            <a:ext cx="6400800" cy="538609"/>
          </a:xfrm>
          <a:prstGeom prst="rect">
            <a:avLst/>
          </a:prstGeom>
          <a:solidFill>
            <a:srgbClr val="006699"/>
          </a:solidFill>
        </p:spPr>
        <p:txBody>
          <a:bodyPr wrap="square" lIns="457200" tIns="182880" rIns="4572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792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838200"/>
            <a:ext cx="9143890" cy="92333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lIns="457200" tIns="228600" rIns="457200" bIns="228600" anchor="t">
            <a:sp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006699"/>
          </a:solidFill>
        </p:spPr>
        <p:txBody>
          <a:bodyPr lIns="457200" rIns="457200" bIns="45720" anchor="ctr" anchorCtr="0">
            <a:noAutofit/>
          </a:bodyPr>
          <a:lstStyle>
            <a:lvl1pPr marL="0" indent="0">
              <a:buFontTx/>
              <a:buNone/>
              <a:defRPr sz="1000" cap="all" normalizeH="0" baseline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5346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D263A"/>
            </a:gs>
            <a:gs pos="100000">
              <a:srgbClr val="006699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0" tIns="274320" rIns="0" bIns="2743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290516"/>
            <a:ext cx="8229600" cy="338884"/>
          </a:xfrm>
          <a:prstGeom prst="rect">
            <a:avLst/>
          </a:prstGeom>
        </p:spPr>
        <p:txBody>
          <a:bodyPr wrap="square" tIns="0" bIns="0" anchor="t" anchorCtr="0">
            <a:normAutofit/>
          </a:bodyPr>
          <a:lstStyle>
            <a:lvl1pPr algn="ctr">
              <a:defRPr sz="10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smtClean="0">
                <a:cs typeface="Arial" charset="0"/>
              </a:rPr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8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1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accent3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3" y="6297204"/>
            <a:ext cx="1841270" cy="571429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2879" y="6492240"/>
            <a:ext cx="482185" cy="365760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400" b="1">
                <a:solidFill>
                  <a:schemeClr val="bg2"/>
                </a:solidFill>
              </a:defRPr>
            </a:lvl1pPr>
          </a:lstStyle>
          <a:p>
            <a:fld id="{F39628E0-47A7-46CE-98F3-6986F46F757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Kép 16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62" b="91535"/>
          <a:stretch/>
        </p:blipFill>
        <p:spPr>
          <a:xfrm>
            <a:off x="-1" y="0"/>
            <a:ext cx="4038602" cy="720745"/>
          </a:xfrm>
          <a:prstGeom prst="rect">
            <a:avLst/>
          </a:prstGeom>
        </p:spPr>
      </p:pic>
      <p:cxnSp>
        <p:nvCxnSpPr>
          <p:cNvPr id="11" name="Egyenes összekötő 10"/>
          <p:cNvCxnSpPr/>
          <p:nvPr userDrawn="1"/>
        </p:nvCxnSpPr>
        <p:spPr>
          <a:xfrm>
            <a:off x="453390" y="711663"/>
            <a:ext cx="8690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Kép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95580"/>
            <a:ext cx="1538288" cy="542925"/>
          </a:xfrm>
          <a:prstGeom prst="rect">
            <a:avLst/>
          </a:prstGeom>
        </p:spPr>
      </p:pic>
      <p:pic>
        <p:nvPicPr>
          <p:cNvPr id="27" name="Kép 2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63" y="175348"/>
            <a:ext cx="776033" cy="298323"/>
          </a:xfrm>
          <a:prstGeom prst="rect">
            <a:avLst/>
          </a:prstGeom>
        </p:spPr>
      </p:pic>
      <p:cxnSp>
        <p:nvCxnSpPr>
          <p:cNvPr id="28" name="Egyenes összekötő 27"/>
          <p:cNvCxnSpPr/>
          <p:nvPr userDrawn="1"/>
        </p:nvCxnSpPr>
        <p:spPr>
          <a:xfrm>
            <a:off x="7292165" y="207556"/>
            <a:ext cx="0" cy="191386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8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15" r:id="rId2"/>
    <p:sldLayoutId id="2147483716" r:id="rId3"/>
    <p:sldLayoutId id="2147483682" r:id="rId4"/>
    <p:sldLayoutId id="2147483683" r:id="rId5"/>
    <p:sldLayoutId id="2147483679" r:id="rId6"/>
    <p:sldLayoutId id="2147483688" r:id="rId7"/>
    <p:sldLayoutId id="2147483685" r:id="rId8"/>
    <p:sldLayoutId id="2147483681" r:id="rId9"/>
    <p:sldLayoutId id="2147483717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3200" b="1" kern="1200" spc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2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–"/>
        <a:defRPr sz="20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»"/>
        <a:defRPr sz="20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jpe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jpe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jpe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gy sarkán kerekített téglalap 21"/>
          <p:cNvSpPr/>
          <p:nvPr/>
        </p:nvSpPr>
        <p:spPr>
          <a:xfrm rot="10800000" flipH="1">
            <a:off x="4735436" y="5029202"/>
            <a:ext cx="4408564" cy="533400"/>
          </a:xfrm>
          <a:prstGeom prst="round1Rect">
            <a:avLst>
              <a:gd name="adj" fmla="val 50000"/>
            </a:avLst>
          </a:prstGeom>
          <a:solidFill>
            <a:srgbClr val="08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gy sarkán kerekített téglalap 20"/>
          <p:cNvSpPr/>
          <p:nvPr/>
        </p:nvSpPr>
        <p:spPr>
          <a:xfrm rot="10800000" flipH="1">
            <a:off x="2299278" y="5029201"/>
            <a:ext cx="2953180" cy="533400"/>
          </a:xfrm>
          <a:prstGeom prst="round1Rect">
            <a:avLst>
              <a:gd name="adj" fmla="val 50000"/>
            </a:avLst>
          </a:prstGeom>
          <a:solidFill>
            <a:srgbClr val="054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gy sarkán kerekített téglalap 19"/>
          <p:cNvSpPr/>
          <p:nvPr/>
        </p:nvSpPr>
        <p:spPr>
          <a:xfrm rot="10800000" flipH="1">
            <a:off x="1107873" y="5029200"/>
            <a:ext cx="1749057" cy="533400"/>
          </a:xfrm>
          <a:prstGeom prst="round1Rect">
            <a:avLst>
              <a:gd name="adj" fmla="val 50000"/>
            </a:avLst>
          </a:prstGeom>
          <a:solidFill>
            <a:srgbClr val="03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gy sarkán kerekített téglalap 18"/>
          <p:cNvSpPr/>
          <p:nvPr/>
        </p:nvSpPr>
        <p:spPr>
          <a:xfrm rot="10800000" flipH="1">
            <a:off x="228920" y="5029200"/>
            <a:ext cx="1142680" cy="533400"/>
          </a:xfrm>
          <a:prstGeom prst="round1Rect">
            <a:avLst>
              <a:gd name="adj" fmla="val 50000"/>
            </a:avLst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5760" y="3276600"/>
            <a:ext cx="5961888" cy="1752600"/>
          </a:xfrm>
        </p:spPr>
        <p:txBody>
          <a:bodyPr/>
          <a:lstStyle/>
          <a:p>
            <a:pPr marL="0" indent="0">
              <a:buNone/>
            </a:pPr>
            <a:r>
              <a:rPr lang="hu-HU" dirty="0" smtClean="0"/>
              <a:t>1. </a:t>
            </a:r>
            <a:r>
              <a:rPr lang="hu-HU" dirty="0" err="1" smtClean="0"/>
              <a:t>Introduction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JAVA 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365760" y="1823185"/>
            <a:ext cx="5961888" cy="1452195"/>
          </a:xfrm>
        </p:spPr>
        <p:txBody>
          <a:bodyPr/>
          <a:lstStyle/>
          <a:p>
            <a:r>
              <a:rPr lang="hu-HU" dirty="0" smtClean="0"/>
              <a:t>JAVA </a:t>
            </a:r>
            <a:r>
              <a:rPr lang="hu-HU" b="0" dirty="0" smtClean="0"/>
              <a:t>ACADEMY</a:t>
            </a:r>
            <a:endParaRPr lang="en-US" b="0" dirty="0"/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5060"/>
            <a:ext cx="1676400" cy="431740"/>
          </a:xfrm>
          <a:prstGeom prst="rect">
            <a:avLst/>
          </a:prstGeom>
        </p:spPr>
      </p:pic>
      <p:sp>
        <p:nvSpPr>
          <p:cNvPr id="5" name="TextBox 14"/>
          <p:cNvSpPr txBox="1"/>
          <p:nvPr/>
        </p:nvSpPr>
        <p:spPr>
          <a:xfrm>
            <a:off x="2260600" y="622576"/>
            <a:ext cx="2667000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 smtClean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  <a:latin typeface="Franklin Gothic Book"/>
                <a:cs typeface="Franklin Gothic Book"/>
              </a:rPr>
              <a:t>Excellence in</a:t>
            </a:r>
            <a:br>
              <a:rPr lang="en-US" sz="1400" i="1" dirty="0" smtClean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  <a:latin typeface="Franklin Gothic Book"/>
                <a:cs typeface="Franklin Gothic Book"/>
              </a:rPr>
            </a:br>
            <a:r>
              <a:rPr lang="en-US" sz="1400" i="1" dirty="0" smtClean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  <a:latin typeface="Franklin Gothic Book"/>
                <a:cs typeface="Franklin Gothic Book"/>
              </a:rPr>
              <a:t>Software Engineering</a:t>
            </a:r>
            <a:endParaRPr lang="en-US" sz="1400" i="1" dirty="0">
              <a:solidFill>
                <a:schemeClr val="tx2">
                  <a:lumMod val="10000"/>
                  <a:lumOff val="90000"/>
                  <a:alpha val="75000"/>
                </a:schemeClr>
              </a:solidFill>
              <a:latin typeface="Franklin Gothic Book"/>
              <a:cs typeface="Franklin Gothic Book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25" y="622576"/>
            <a:ext cx="1155569" cy="444224"/>
          </a:xfrm>
          <a:prstGeom prst="rect">
            <a:avLst/>
          </a:prstGeom>
        </p:spPr>
      </p:pic>
      <p:sp>
        <p:nvSpPr>
          <p:cNvPr id="18" name="Egy sarkán kerekített téglalap 17"/>
          <p:cNvSpPr/>
          <p:nvPr/>
        </p:nvSpPr>
        <p:spPr>
          <a:xfrm rot="10800000" flipH="1">
            <a:off x="0" y="5029200"/>
            <a:ext cx="533400" cy="533400"/>
          </a:xfrm>
          <a:prstGeom prst="round1Rect">
            <a:avLst>
              <a:gd name="adj" fmla="val 50000"/>
            </a:avLst>
          </a:prstGeom>
          <a:solidFill>
            <a:srgbClr val="FF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4167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Source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Code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unit of compilation is the source file (containing class and interface definitions)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compiler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creates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stored in a .class files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.class files will be interpreted by the JVM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placed in a text file (with .java extension)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typically one class or interface per source file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files are located in ordinary folders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hell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30" y="3962400"/>
            <a:ext cx="5082470" cy="26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Wrapper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2831857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 types are not classes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are not objects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do not need to be instantiated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do not have methods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wrappers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primitive object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(immutable)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when primitives cannot be used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in collection classes)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conversion to and from wrapper objects is done by</a:t>
            </a:r>
          </a:p>
          <a:p>
            <a:pPr marL="1200150" lvl="3" indent="-285750" fontAlgn="base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explicit conversion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Integer.valueOf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Integer.intValue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())</a:t>
            </a:r>
          </a:p>
          <a:p>
            <a:pPr marL="1200150" lvl="3" indent="-285750" fontAlgn="base">
              <a:buFont typeface="Wingdings" pitchFamily="2" charset="2"/>
              <a:buChar char="§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autoboxing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-unboxing (since Java 5)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4210" name="Picture 2" descr="wrapp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819693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19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Autoboxing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Unboxing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ava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5 offers transparent conversion from primitive type to wrapper …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autoboxing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 and back too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unboxing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allows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arithmetic on wrapper objects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9330" name="Picture 2" descr="auto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99" y="2971800"/>
            <a:ext cx="507880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autobo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43" y="4865346"/>
            <a:ext cx="565030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16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128838"/>
            <a:ext cx="4829175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Autoboxing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Unboxing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specification requires certain “optimization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certain primitives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always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boxed into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immutable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wrapper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true/false,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values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-128 and 127,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 \u0000 to \u007f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make comparison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seem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odd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7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Enumerated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Java 5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typesafe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enumeration of values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used in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statements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class behind the scenes</a:t>
            </a:r>
            <a:r>
              <a:rPr lang="en-US" dirty="0"/>
              <a:t>   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1378" name="Picture 2" descr="en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666999"/>
            <a:ext cx="4622242" cy="10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 descr="enum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399"/>
            <a:ext cx="2286000" cy="192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2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Enumerated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declaration defines a class (called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type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 body can include methods and other fields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special methods when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created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values method that returns an array containing all of the values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order they are declared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commonly used in combination with the for-each construct to iterate over the values of an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type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defined inside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Java are final you can safely compare them using "==" equality operator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classes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EnumMap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EnumSet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added into collection package to support Java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Enum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performance implementation of Map and Set interface</a:t>
            </a:r>
          </a:p>
        </p:txBody>
      </p:sp>
    </p:spTree>
    <p:extLst>
      <p:ext uri="{BB962C8B-B14F-4D97-AF65-F5344CB8AC3E}">
        <p14:creationId xmlns:p14="http://schemas.microsoft.com/office/powerpoint/2010/main" val="51479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4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4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2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Inheritance, Abstract Classes and Interfaces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Inheritance </a:t>
            </a:r>
            <a:r>
              <a:rPr lang="en-US" sz="2400" b="1" dirty="0">
                <a:solidFill>
                  <a:schemeClr val="accent1"/>
                </a:solidFill>
              </a:rPr>
              <a:t>in Java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Casting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final Modifier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Method Overriding and Polymorphism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Abstract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4998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Inheritance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Java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 is a mechanism for defining a new class upon an existing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subclass, superclass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 may add new states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 may override methods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 are not inherited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the refinement 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an existing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 Circle is subclass of Shape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inherited members can be redefined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class of inherited members can not be narrowed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members can be added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key feature of object-oriented systems to promote software reuse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source of “is a” or “kind of” relationship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anim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042630"/>
            <a:ext cx="52959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3" y="6297204"/>
            <a:ext cx="1841270" cy="57142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Inheritance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Java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672860"/>
            <a:ext cx="845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 indicates that a class inherits state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another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class can inherit from only one superclass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(super)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class implicitly extends Object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cannot be extended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java.lang.String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potentially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adds new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/>
              <a:t>   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and methods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redefine existing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/>
              <a:t>  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38140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Packages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grouping classes and related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subpackages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functionality in different source files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management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namespaces - avoid name collisions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hierarchical system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structure should match corresponding directory structure</a:t>
            </a:r>
          </a:p>
        </p:txBody>
      </p:sp>
      <p:pic>
        <p:nvPicPr>
          <p:cNvPr id="4098" name="Picture 2" descr="packag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460" y="4250019"/>
            <a:ext cx="5159539" cy="192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10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Deadly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Diamond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Death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programming language does not permit you to extend more than one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avoid the issues of multiple inheritance of state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ability to inherit fields from multiple classes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ability to inherit method definitions from multiple classes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15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deadl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85014"/>
            <a:ext cx="6924675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3" y="6297204"/>
            <a:ext cx="1841270" cy="57142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Deadly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Diamond of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Death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4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Method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Inheritance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subclass inherits members from the superclass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non-private methods and variables of the parent are inherited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locally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defined method hides method in parent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methods are nevertheless available for the class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/>
            <a:endParaRPr lang="en-US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keyword super to explicitly refer to the superclass method</a:t>
            </a:r>
          </a:p>
        </p:txBody>
      </p:sp>
      <p:pic>
        <p:nvPicPr>
          <p:cNvPr id="110594" name="Picture 2" descr="supermeth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86200"/>
            <a:ext cx="495165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1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Constructor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Superclasses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subclasses must construct the superclass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if the superclass has a default 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otherwise, must use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call a specific 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be the first statement in the constructor</a:t>
            </a:r>
          </a:p>
        </p:txBody>
      </p:sp>
      <p:pic>
        <p:nvPicPr>
          <p:cNvPr id="111618" name="Picture 2" descr="supermethod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956480"/>
            <a:ext cx="4352999" cy="327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Casting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variable can refer to an object of its own type or one of a subtype of its own type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upcasting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returned by the new operator is implicitly casted to a Person (superclass of Employee) before the assignment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downcasting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explicitly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casting a reference of a superclass to one of its subclass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p does not refer to an Employee (or a descendent):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ClassCastException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operator to avoid</a:t>
            </a:r>
          </a:p>
        </p:txBody>
      </p:sp>
      <p:pic>
        <p:nvPicPr>
          <p:cNvPr id="112642" name="Picture 2" descr="cas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2133600"/>
            <a:ext cx="2933700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44" name="Picture 4" descr="cas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7" y="4572000"/>
            <a:ext cx="35909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8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Final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Modifier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final modifier on classes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prevents the class from being extended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improve compiler and runtime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optimisation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modifier on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prevents a method being overridden in derived classes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modifier on variables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makes the “variable” constant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fixes the value of a variable for its lifetime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be supplied with an initial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3666" name="Picture 2" descr="finalconsta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338" y="5142344"/>
            <a:ext cx="4669188" cy="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08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Method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Overriding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Polymorphism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overriding occurs when the subclass defines the same method as the superclass did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signatures must be identical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returned value type must be identical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class cannot be narrowed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uses dynamic lookup to determine which method to invoke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method called depends on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datatype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target object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binding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polymorphism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frequently used when working with collections of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of different (but related) types and manage them all in the same way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code that manages the objects and sends messages to them does not need to know the exact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datatypes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individual objects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94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114690" name="Picture 2" descr="methodoverri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2342"/>
            <a:ext cx="7977031" cy="452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Abstract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abstract class is a class that is declared abstract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may or may not include abstract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cannot be instantiated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be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subclassed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method is a method that is declared without an implementation (without curly brackets and followed by a semicolon)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class includes abstract methods, then the class itself must be declared abstract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6738" name="Picture 2" descr="abstrac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01" y="3700132"/>
            <a:ext cx="424815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40" name="Picture 4" descr="abstract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004" y="4995532"/>
            <a:ext cx="31718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96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Abstract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an abstract class is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subclass usually provides implementations for all of the abstract methods in its parent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it does not, then the subclass must also be declared abstract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abstract classes if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share code among several closely related classes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expect that classes that extend your abstract class have many common methods or fields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declare non-static or non-final fields, this enables you to define methods that can access and modify the state of the object to which they belong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may have static fields and static methods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2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ack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136" y="4057584"/>
            <a:ext cx="3692527" cy="101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Packages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’d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keyword allows you to declare what package the classes shall belong to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can be a single name or a specialized dot-separated name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convention, use reversed Internet domain name for its package names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declaration might be the first non-comment line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Java source file does not declare package statement it belongs to an unnamed (root) package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restriction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access is also known as package access: any other class within the same package will have full access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access: member can only be accessed within its own package and in addition, by a subclass of its class in another package</a:t>
            </a:r>
          </a:p>
        </p:txBody>
      </p:sp>
    </p:spTree>
    <p:extLst>
      <p:ext uri="{BB962C8B-B14F-4D97-AF65-F5344CB8AC3E}">
        <p14:creationId xmlns:p14="http://schemas.microsoft.com/office/powerpoint/2010/main" val="5807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Interfaces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types with no implementation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methods are implicitly public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methods are implicitly abstract - no default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variables are implicitly public static final - must be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initialised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unlike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classes, interfaces reside in a separate inheritance hierarchy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can implement multiple interfaces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 can be extended (interface inheritance)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7762" name="Picture 2" descr="interf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38600"/>
            <a:ext cx="566737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5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Interfaces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an interface that you have developed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add an additional method to it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classes that implement the old interface will break because they no longer implement the old interface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extending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inheritance is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9810" name="Picture 2" descr="interfac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092301"/>
            <a:ext cx="4425126" cy="152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2" name="Picture 4" descr="interfac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4724400"/>
            <a:ext cx="523075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56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Interface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vs.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Abstract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abstract class if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plan on using inheritance since it provides a common base class implementation to derived classes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be able to declare non-public members (in an interface, all methods must be public)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think you will need to add methods in the future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if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think that the API will not change for a while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have something similar to multiple inheritance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14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5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5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Inner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are Inner Classes?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Nested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Member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Anonymous Classes</a:t>
            </a:r>
          </a:p>
        </p:txBody>
      </p:sp>
    </p:spTree>
    <p:extLst>
      <p:ext uri="{BB962C8B-B14F-4D97-AF65-F5344CB8AC3E}">
        <p14:creationId xmlns:p14="http://schemas.microsoft.com/office/powerpoint/2010/main" val="285380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Inner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?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and Interface definitions may be nested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to other classes or interfaces (member classes)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to methods (anonymous classes)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to blocks of code (member classes)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or non-static (nested or member classes)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nested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are members of enclosing type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access to all other members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useful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many purposes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expressing structural relationship between types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defining tight relationships between objects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Nested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declared as static member of enclosing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visibility control over definition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 between instances of outer &amp; inner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compiled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separate class file</a:t>
            </a:r>
          </a:p>
          <a:p>
            <a:pPr marL="800100" lvl="1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Outer$Inner.class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0834" name="Picture 2" descr="nse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466391"/>
            <a:ext cx="3450275" cy="275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47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membercl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55" y="1726024"/>
            <a:ext cx="3032831" cy="261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Member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534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 static nested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declared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member of the enclosing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access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all other members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including private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instance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inner class bound to instance of enclosing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cannot have inner object without outer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have outer object without inner object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can only be instantiated relative to instance of outer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subject to visibility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variant of new operator for this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member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have access to other members of the enclosing class, even if they are declared private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refers to inner class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0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Member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128002" name="Picture 2" descr="membercla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732047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82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package</a:t>
            </a:r>
            <a:r>
              <a:rPr lang="hu-HU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+mj-lt"/>
              </a:rPr>
              <a:t>Members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that comprise a package are known as the package members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use a public package member from outside its package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the member by its fully qualified name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the package member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the member's entire package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refer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the member by its fully qualified name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 descr="packagememb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3" y="4236914"/>
            <a:ext cx="7911867" cy="102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1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726025"/>
            <a:ext cx="85344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local class but without a name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functionality only needed in one place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defined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instantiated in one step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implements interface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extends another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compiled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separate class file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Outer$1.class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etc.</a:t>
            </a:r>
          </a:p>
          <a:p>
            <a:pPr fontAlgn="base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Anonymous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129026" name="Picture 2" descr="anonymo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81796"/>
            <a:ext cx="3817613" cy="229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71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6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1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Inner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What </a:t>
            </a:r>
            <a:r>
              <a:rPr lang="en-US" sz="2400" b="1" dirty="0">
                <a:solidFill>
                  <a:schemeClr val="accent1"/>
                </a:solidFill>
              </a:rPr>
              <a:t>are Exceptions?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Catching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Declaring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Exception Types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finally Block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Throwing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User Defined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Exception and Overriding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Bad Practices with Exceptions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Benefits of Exception Handling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Checked or Unchecked Exceptions?</a:t>
            </a:r>
          </a:p>
        </p:txBody>
      </p:sp>
    </p:spTree>
    <p:extLst>
      <p:ext uri="{BB962C8B-B14F-4D97-AF65-F5344CB8AC3E}">
        <p14:creationId xmlns:p14="http://schemas.microsoft.com/office/powerpoint/2010/main" val="30135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726025"/>
            <a:ext cx="85344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represents an exceptional event - an error that occurs during runtime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indicate an error, or just something unusual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controlled management of errors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 are objects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form an extensible exception hierarchy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directly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in the language and VM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caught and …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handled (immediately), or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propagated (delayed)</a:t>
            </a:r>
          </a:p>
          <a:p>
            <a:pPr fontAlgn="base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726025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an error occurs within a method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method creates an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hands it off to the runtime system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information about the error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state of the program when the error occurred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method throws an exception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runtime system attempts to find something to handle it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ordered list of methods that had been called to get to the method where the error occurred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list of methods is known as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 stack</a:t>
            </a: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?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?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130050" name="Picture 2" descr="exception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4267200" cy="396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3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What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?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runtime system searches the call stack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that contains a block of code that can handle the exception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handler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appropriate handler is found, the runtime system passes the exception to the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handler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6194" name="Picture 2" descr="exception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7" y="3476807"/>
            <a:ext cx="44672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82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Catching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way to call a method that throws an exception is to create a try block and a catch block. The structure looks like this: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getMessage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printStackTrace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block may contain code, that throws different exception types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7218" name="Picture 2" descr="excep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37637"/>
            <a:ext cx="479546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5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Multi-catch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Java 7 and later, a single catch block can handle more than one type of exception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 code duplication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lessen the temptation to catch an overly broad exception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catch block handles more than one exception type, then the catch parameter is implicitly final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8242" name="Picture 2" descr="exception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62400"/>
            <a:ext cx="676304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2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Using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package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Members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the package member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imports class names (not code) from a package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452082" y="3862026"/>
            <a:ext cx="807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the package member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imports class names (not code) from a package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0" name="Picture 2" descr="packagememb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36486"/>
            <a:ext cx="4561764" cy="13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ckagemembe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79" y="4953000"/>
            <a:ext cx="447817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3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Declaring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 exception-throwing methods without enclosing the calls in a try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throws an exception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exception object is created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handed off to the JVM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catch block following that try block is checked, for compatibility with the exception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checking compatibility: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266" name="Picture 2" descr="exception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04" y="2209800"/>
            <a:ext cx="473139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92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kinds of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exception: checked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unchecked</a:t>
            </a:r>
          </a:p>
          <a:p>
            <a:pPr fontAlgn="base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hu-HU" dirty="0" smtClean="0"/>
          </a:p>
          <a:p>
            <a:pPr fontAlgn="base"/>
            <a:endParaRPr lang="hu-HU" dirty="0"/>
          </a:p>
          <a:p>
            <a:pPr fontAlgn="base"/>
            <a:endParaRPr lang="hu-HU" dirty="0" smtClean="0"/>
          </a:p>
          <a:p>
            <a:pPr fontAlgn="base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which appear on the right side of the figure, behave just like other checked exceptions. However, programmers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should never throw or catch errors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which mostly are reserved for indicating trouble in JVM.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0290" name="Picture 2" descr="throwab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0" y="2250563"/>
            <a:ext cx="626619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97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i="1" dirty="0" err="1">
                <a:solidFill>
                  <a:schemeClr val="bg1"/>
                </a:solidFill>
                <a:latin typeface="Franklin Gothic Medium" pitchFamily="34" charset="0"/>
              </a:rPr>
              <a:t>finally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Block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block associated with a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block may be followed by a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block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use a try block without associated catch, if it has a finally block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often used for locks in concurrent packages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finally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block’s code is guaranteed to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nearly all circumstances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whenever the execution leaves the try-construct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here’s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it takes to prevent a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finally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block from running to completion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death of the current thread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of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System.exit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 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Turning off the computer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4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try-with-resources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839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try statement that declares one or more resources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is an object that must be closed after the program is finished with it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that implements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java.lang.AutoCloseable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be used as a resource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prior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Java SE 7, you can use a finally block to ensure that a resource is closed 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declare one or more resources in a try-with-resources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1314" name="Picture 2" descr="exception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00400"/>
            <a:ext cx="56578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7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Throwing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methods that you write can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 exceptions.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instance of your chosen exception type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checked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types thrown from a method must be represented in the method’s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“throws”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3362" name="Picture 2" descr="ioexcep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666" y="3264282"/>
            <a:ext cx="570766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0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User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Defined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exception types can be defined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 specific error conditions to be identified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mostly checked exceptions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thrown from any part of code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good practice to append the string Exception to the names of all classes that inherit (directly or indirectly) from the Exception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4386" name="Picture 2" descr="exception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70" y="2667000"/>
            <a:ext cx="5153025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388" name="Picture 4" descr="exception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15" y="4322134"/>
            <a:ext cx="4419600" cy="144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1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Overriding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class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override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method, the Java compiler insists that all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classes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thrown by the new method must be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as, or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subclasses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of, the exception classes thrown by the original method.</a:t>
            </a:r>
          </a:p>
        </p:txBody>
      </p:sp>
      <p:pic>
        <p:nvPicPr>
          <p:cNvPr id="145410" name="Picture 2" descr="exceptionoverri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9" y="2785730"/>
            <a:ext cx="605366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7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Bad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Practice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swallowing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empty handler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“disappears”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often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compounded by catch blocks for top level exception classes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6434" name="Picture 2" descr="swal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906771"/>
            <a:ext cx="4027106" cy="142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toplev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279605"/>
            <a:ext cx="3472371" cy="15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6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Benefits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Handling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separating error-handling code from "regular" code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means to separate the details of what to do when something out of the ordinary happens from the main logic of a program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propagating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errors up the call stack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 need not be fully handled where it occurs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declare method as throwing exception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caller must deal with exception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grouping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differentiating error types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grouping or categorizing of exceptions is a natural outcome of the class hierarchy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Checked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Unchecked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Exceptions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?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loads of debates over the value of checked exceptions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 was to force programmers to think about error/unexpected conditions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large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 have many different checked exceptions to deal with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proliferation of catch blocks can obscure meaning of code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leads to bad practices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frameworks tend to use unchecked exceptions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often provide scope to translate checked exceptions to unchecked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9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asspa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73" y="4471774"/>
            <a:ext cx="6337654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Classpath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Import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Java apps are built from many classes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needs to locate class files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compiler needs class files at compile time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JVM needs class files at run time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check made in current directory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CLASSPATH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 variable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directories (or JAR files) containing class files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searched to a find required class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1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7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Collection </a:t>
            </a:r>
            <a:r>
              <a:rPr lang="en-US" sz="2400" b="1" dirty="0">
                <a:solidFill>
                  <a:schemeClr val="accent1"/>
                </a:solidFill>
              </a:rPr>
              <a:t>Framework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Collection </a:t>
            </a:r>
            <a:r>
              <a:rPr lang="en-US" sz="2400" b="1" dirty="0" err="1">
                <a:solidFill>
                  <a:schemeClr val="accent1"/>
                </a:solidFill>
              </a:rPr>
              <a:t>Superinterface</a:t>
            </a:r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Lists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Sets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Maps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Iterator Interface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Support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Collections and Generic Types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Ordering Within Collection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Generic Types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Type Erasure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Generic Methods</a:t>
            </a:r>
          </a:p>
        </p:txBody>
      </p:sp>
    </p:spTree>
    <p:extLst>
      <p:ext uri="{BB962C8B-B14F-4D97-AF65-F5344CB8AC3E}">
        <p14:creationId xmlns:p14="http://schemas.microsoft.com/office/powerpoint/2010/main" val="653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Framework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 and powerful mechanism for handling collections of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interfaces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7458" name="Picture 2" descr="colle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82" y="3203353"/>
            <a:ext cx="7309236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29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Framework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Requirements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elements are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wrapper classes for primitive types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contract for objects in collections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otherwise collection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 guaranteed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compared using equals()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true if o1 == o2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false if !( o2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o1 )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equality by checking fields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o1.equals(o2) then o2.equals(o1)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hashCode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method also used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be implemented in line with equals()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o1.equals(o2) then o1.hashCode() == o2.hashCode()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SuperInterface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abstract interface is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interface, this represents a group of objects that may contain duplicates.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add(Object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Adds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addAll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(Collection c)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Adds every element of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clear()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Removes every element from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contains(Object x)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true if this collection contains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containsAll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(Collection c)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true if this collection contains every element of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isEmpty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true if this collection contains no elements.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iterator()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an Iterator over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remove(Object x)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Removes x from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removeAll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(Collection c)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Removes every element in c from this collection.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retainAll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(Collection c)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Removes from this collection every element that is not in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the number of elements in this collection.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toArray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an array containing the elements in this collection</a:t>
            </a:r>
          </a:p>
        </p:txBody>
      </p:sp>
    </p:spTree>
    <p:extLst>
      <p:ext uri="{BB962C8B-B14F-4D97-AF65-F5344CB8AC3E}">
        <p14:creationId xmlns:p14="http://schemas.microsoft.com/office/powerpoint/2010/main" val="18958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Lists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an ordered collection of objects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elements can be accessed using integer index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has control over where elements are added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rather like a variable length array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void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add(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index, Object x) 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get(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index) 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indexOf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(Object x)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remove(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index)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ArrayList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LinkedList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0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Sets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a collection with no duplicate elements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ordering or position information for elements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may not allow null elements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depends on implementation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HashSet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interface implemented using a hash table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doesn't guarantee to iterate the elements in any specific order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 time access to elements assuming good hash function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TreeSet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interface implemented as a tree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of natural order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3602" name="Picture 2" descr="s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31066"/>
            <a:ext cx="2808620" cy="151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Maps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java.util.Map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stores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against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separate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containsKey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void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clear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keySet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Collection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hu-HU" dirty="0" smtClean="0"/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fontAlgn="base"/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Java’s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two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most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important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Map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java.util.HashMap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java.util.TreeMap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Iterator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Interface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 mechanism for traversing a Collection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hasNext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and next()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ConcurrentModificationException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if underlying collection is modified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 provides remove() method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iterator() method to return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that implements interface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2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NoClassDefFound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JVM is not able to find a class at runtime which was available during compile time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NoClassDefFoundError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be caused by CLASSPATH variable not being set correctly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NoClassDefFoundError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not the same 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of them related to Java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Classpath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JVM tries to load a class at runtime dynamically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give the name of the class at runtime and JVM does not find it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NoClassDefFoundError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problematic class was present during compile time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available during runtime </a:t>
            </a:r>
          </a:p>
        </p:txBody>
      </p:sp>
    </p:spTree>
    <p:extLst>
      <p:ext uri="{BB962C8B-B14F-4D97-AF65-F5344CB8AC3E}">
        <p14:creationId xmlns:p14="http://schemas.microsoft.com/office/powerpoint/2010/main" val="6589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Support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Collections from existing ones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efficient locking strategies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performance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7698" name="Picture 2" descr="collect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02251"/>
            <a:ext cx="70358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2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rom Java 5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retrieved from generic collections need not be cast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give greater type safety in collections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Raw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and Type Erasure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type syntax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&lt;?&gt; means any type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&lt;? extends E&gt; means any subtype of 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0770" name="Picture 2" descr="ra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76" y="3016101"/>
            <a:ext cx="540067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65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Ordering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Collection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may have ordering criteria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sorting functionality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collections that maintain order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contract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compareTo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():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-1 if o less than this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0 if o is "equal to" this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1 if o is greater than this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ordering may be "consistent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equals"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x.equals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(y)) ==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x.compareTo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(y) == 0)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usually true but not always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java.math.BigDecimal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1796" name="Picture 4" descr="comp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588" y="2667000"/>
            <a:ext cx="4595394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36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type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class or interface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parameterized over types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2818" name="Picture 2" descr="generic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4" y="2590800"/>
            <a:ext cx="8201616" cy="360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1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variable can be any non-primitive type you specify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class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interface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array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enumerations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 another type variable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commonly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type parameter names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- Element (used extensively by the Java Collections Framework)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 - Key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- Number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 -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 - Value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S,U,V etc. - 2nd, 3rd, 4th types</a:t>
            </a:r>
          </a:p>
          <a:p>
            <a:pPr marL="0" lvl="2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634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the generic Box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a generic type invocation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replaces T with some concrete value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 in Box&lt;T&gt; is a type parameter and the Integer in Box&lt;String&gt; is a type argument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invocation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a generic type is generally known as a parameterized type.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instantiate this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new keyword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&lt;Integer&gt; between the class name and the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parenthesis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3842" name="Picture 2" descr="generic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90800"/>
            <a:ext cx="38481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44" name="Picture 4" descr="generic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5867400"/>
            <a:ext cx="49911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22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generic class can have multiple type parameters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diamond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SE 7 and later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replace the type arguments with empty set of type arguments (&lt;&gt;)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long as the compiler can determine the type arguments from the context</a:t>
            </a:r>
          </a:p>
          <a:p>
            <a:pPr fontAlgn="base"/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5890" name="Picture 2" descr="generic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3810000"/>
            <a:ext cx="49911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6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Raw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Compatibility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raw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of a generic class or interface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any type arguments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all modified to be generic types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pre-Java 5 code will still work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types become raw types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compiler will issue warnings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raw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bypass generic type checks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deferring the catch of unsafe code to runtime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avoid using raw types.</a:t>
            </a:r>
          </a:p>
          <a:p>
            <a:pPr fontAlgn="base"/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07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Erasure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tighter type checks at compile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generic programming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compiler applies type erasure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replace all type parameters in generic types with their bounds or Object if the type parameters are unbounded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contains only ordinary classes, interfaces, and methods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type casts if necessary to preserve type safety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bridge methods to preserve polymorphism in extended generic types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erasure ensures that no new classes are created for parameterized types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incur no runtime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overhead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678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Generic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Methods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generic methods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introduce their own type parameters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declaring a generic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type parameter's scope is limited to the method where it is declared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and non-static generic methods are allowed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syntax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a generic method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parameter inside angle brackets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parameter appears before the method's return type</a:t>
            </a:r>
          </a:p>
          <a:p>
            <a:pPr fontAlgn="base"/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6914" name="Picture 2" descr="generi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4343400"/>
            <a:ext cx="639127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6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Jar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Files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archive files for classes and supporting files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as the popular ZIP file format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files have additional information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manifest file defining the archive contents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manifest.mf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optional digital signature for security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files can be included directly in the CLASSPATH</a:t>
            </a:r>
          </a:p>
          <a:p>
            <a:pPr marL="85725" lvl="1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218" name="Picture 2" descr="j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7347896" cy="100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2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Bounded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Parameters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170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want to restrict the types that can be used as type arguments in a parameterized type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that operates on numbers might only want to accept instances of Number or its subclasses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declare a bounded type parameter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the type parameter's name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followed by the extends keyword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followed by its upper bound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extends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used in a general sense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"extends" (as in classes) 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"implements" (as in interfaces)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456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Bounded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Parameters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69986" name="Picture 2" descr="generic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498527"/>
            <a:ext cx="5582069" cy="52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1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Multiple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Bounds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parameter can have multiple bounds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 with multiple bounds is a subtype of all the types listed in the bound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one of the bounds is a class, it must be specified first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72034" name="Picture 2" descr="generic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0"/>
            <a:ext cx="3457575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036" name="Picture 4" descr="generic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4038600"/>
            <a:ext cx="55816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4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8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6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Java I/O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Streams</a:t>
            </a:r>
            <a:r>
              <a:rPr lang="en-US" sz="2400" b="1" dirty="0">
                <a:solidFill>
                  <a:schemeClr val="accent1"/>
                </a:solidFill>
              </a:rPr>
              <a:t>, Readers, and Writers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File Input and Output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Object Streams and Serialization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Versioning of </a:t>
            </a:r>
            <a:r>
              <a:rPr lang="en-US" sz="2400" b="1" dirty="0" err="1">
                <a:solidFill>
                  <a:schemeClr val="accent1"/>
                </a:solidFill>
              </a:rPr>
              <a:t>Serializable</a:t>
            </a:r>
            <a:r>
              <a:rPr lang="en-US" sz="2400" b="1" dirty="0">
                <a:solidFill>
                  <a:schemeClr val="accent1"/>
                </a:solidFill>
              </a:rPr>
              <a:t> Objects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“New I/O” or NIO</a:t>
            </a:r>
          </a:p>
        </p:txBody>
      </p:sp>
    </p:spTree>
    <p:extLst>
      <p:ext uri="{BB962C8B-B14F-4D97-AF65-F5344CB8AC3E}">
        <p14:creationId xmlns:p14="http://schemas.microsoft.com/office/powerpoint/2010/main" val="6992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Streams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,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Readers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Writers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176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stream is a sequence of bytes.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streams obtain bytes from an external source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 streams move bytes to an external target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streams can be used to communicate between Java threads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streams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used to transfer data as bytes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obtains character data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bytes to characters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conversion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Writer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outputs character data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Unicode characters to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bytes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to local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conversion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73058" name="Picture 2" descr="st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384699"/>
            <a:ext cx="4419600" cy="275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54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Standard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Streams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provides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 standard I/O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System.in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InputStream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 input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System.out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PrintStream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 output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System.err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PrintStream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error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output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Reader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System.in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I/O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efficiency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BufferedReader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BufferedWriter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BufferedInputStream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BufferedOutputStream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86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I/O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77154" name="Picture 2" descr="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6" y="1676400"/>
            <a:ext cx="7400925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07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File Input and Output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files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FileReader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FileInputStream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 uses filename or File object</a:t>
            </a: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throw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FileNotFoundException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 return -1 or null on EOF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write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files using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FileWriter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FileOutputStream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 uses filename or File object</a:t>
            </a: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throw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IOException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when creating file (e.g. disk full)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close() method to end an I/O stream</a:t>
            </a:r>
          </a:p>
          <a:p>
            <a:pPr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closing an already closed stream</a:t>
            </a:r>
          </a:p>
          <a:p>
            <a:pPr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GUI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 can use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FileDialog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JFileChooser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r>
              <a:rPr lang="hu-HU" dirty="0"/>
              <a:t/>
            </a:r>
            <a:br>
              <a:rPr lang="hu-HU" dirty="0"/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0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z="3200" b="1" dirty="0">
                <a:solidFill>
                  <a:schemeClr val="bg1"/>
                </a:solidFill>
                <a:latin typeface="Franklin Gothic Medium" pitchFamily="34" charset="0"/>
              </a:rPr>
              <a:t>Manifest Attributes for Jar Files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manifest file contains attributes that act as metadata for the jar file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generated by jar utility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others added manually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jar file with custom manifest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file: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 an application from a jar file</a:t>
            </a:r>
          </a:p>
          <a:p>
            <a:pPr marL="85725" lvl="1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269" name="Picture 5" descr="j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55" y="4191000"/>
            <a:ext cx="49720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ja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90" y="5638800"/>
            <a:ext cx="49720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jar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7" y="2590800"/>
            <a:ext cx="541972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1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File Input and 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Output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class encapsulates file information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think of File objects as holding file path names, not files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hides details of directory and file separator characters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file and directory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canRead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is readable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canWrite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is writeable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canExecute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is executable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exists()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 exists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delete file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isDirectory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tests if a name is a directory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size of file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list all files in a directory as String[]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mkdir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creates a directory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lastModified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time&amp;date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last change as a Date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465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Stream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Serialization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input and output streams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reading and writing primitives and strings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reading and writing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of writing an object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serialization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 an instance of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java.io.ObjectOutputStrem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serialization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deserialization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transient fields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that might be serialized should implement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Serializable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interface</a:t>
            </a: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84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Versioning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Serializable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serialization provides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serialVersionUID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version control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ObjectStreamClass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suid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used to inform the Java serialization mechanism which version of the class is compatible with this serialized object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serialization mechanism automatically computes a hash value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ObjectStreamClass's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computeSerialVersionUID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passes the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name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sorted member names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modifiers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the secure hash algorithm (SHA), which returns a hash value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59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“New I/O”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NIO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additions to I/O facilities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"New I/O"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low-level I/O operations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channels and buffers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mapped I/O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non-blocking I/O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much improved performance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locking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and exclusive locks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769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9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0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Java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Annotation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Annotation </a:t>
            </a:r>
            <a:r>
              <a:rPr lang="en-US" sz="2400" b="1" dirty="0">
                <a:solidFill>
                  <a:schemeClr val="accent1"/>
                </a:solidFill>
              </a:rPr>
              <a:t>in Java 5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Defining a New Annotation Type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Annotating Annotation Types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Inheriting Annotations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Working with Annotations</a:t>
            </a:r>
          </a:p>
        </p:txBody>
      </p:sp>
    </p:spTree>
    <p:extLst>
      <p:ext uri="{BB962C8B-B14F-4D97-AF65-F5344CB8AC3E}">
        <p14:creationId xmlns:p14="http://schemas.microsoft.com/office/powerpoint/2010/main" val="42606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Java 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enhancement to the language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modifiers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can be added to code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declarations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declarations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annotations supplied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 framework for user defined annotations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access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annotations for processing tools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79202" name="Picture 2" descr="anno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484" y="3271407"/>
            <a:ext cx="4642452" cy="88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2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Defining  a New Annotation Type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more type available in Java 5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defined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@interface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80226" name="Picture 2" descr="annotation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20024"/>
            <a:ext cx="5535517" cy="342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Def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ault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Values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189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some cases, it is convenient to include values that have a default in an annotation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"default"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keyword </a:t>
            </a: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89442" name="Picture 2" descr="annotation_work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43025"/>
            <a:ext cx="6162675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82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Variables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are entities in Java that can hold a value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programming language defines the following kinds of 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instance 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variables (static fields)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must be declared before first use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 variables go out of scope at the end of the enclosing block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variables can be specified in one declaration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290" name="Picture 2" descr="variabl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523" y="4495800"/>
            <a:ext cx="4370478" cy="178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57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Annotation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annotation to be better targeted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compiler can check for correct usage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meta-annotation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specifies entities to which annotation can be applied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90466" name="Picture 2" descr="todo_anno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06479"/>
            <a:ext cx="570538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3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Inheriting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@Inherited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meta-annotation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specifies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annotation is inherited by subclasses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is not to inherit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373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Annotations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619695"/>
            <a:ext cx="8153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reflection APIs to retrieve details of annotations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requires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RetentionPolicy.RUNTIME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always efficient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files for annotations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additional validation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configuration files automatically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rewrite source code to add boilerplate code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instrumentation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getAnnotation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checks for specific annotation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returns instance of annotation type or null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getDeclaredAnnotations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returns all annotations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189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193</a:t>
            </a:fld>
            <a:endParaRPr lang="en-US" dirty="0"/>
          </a:p>
        </p:txBody>
      </p:sp>
      <p:sp>
        <p:nvSpPr>
          <p:cNvPr id="2" name="AutoShape 2" descr="compar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91490" name="Picture 2" descr="annotation_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70104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07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JMX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Architecture </a:t>
            </a:r>
            <a:r>
              <a:rPr lang="en-US" sz="2400" b="1" dirty="0">
                <a:solidFill>
                  <a:schemeClr val="accent1"/>
                </a:solidFill>
              </a:rPr>
              <a:t>of the JMX Technology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Monitoring and Management of the JVM</a:t>
            </a:r>
          </a:p>
        </p:txBody>
      </p:sp>
    </p:spTree>
    <p:extLst>
      <p:ext uri="{BB962C8B-B14F-4D97-AF65-F5344CB8AC3E}">
        <p14:creationId xmlns:p14="http://schemas.microsoft.com/office/powerpoint/2010/main" val="393117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Architecture of the JMX Tech.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fontAlgn="base"/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Management Extensions (JMX) technology is a standard part of the Java Platform, Standard Edition (Java SE platform).</a:t>
            </a:r>
          </a:p>
          <a:p>
            <a:pPr indent="-285750"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JMX technology provides a simple, standard way of managing resources such as applications, devices, and services.</a:t>
            </a:r>
          </a:p>
          <a:p>
            <a:pPr indent="-285750"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JMX technology can be divided into three levels, as follows:</a:t>
            </a:r>
          </a:p>
          <a:p>
            <a:pPr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Instrumentation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JMX agent</a:t>
            </a:r>
          </a:p>
          <a:p>
            <a:pPr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 management</a:t>
            </a:r>
          </a:p>
          <a:p>
            <a:pPr indent="-285750"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core component of a JMX agent is the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MBean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server.</a:t>
            </a:r>
          </a:p>
          <a:p>
            <a:pPr indent="-285750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1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Monitoring and Management of JVM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Java VM has built-in instrumentation that enables you to monitor and manage it by using the JMX technology.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platform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MXBeans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a set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MXBeans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is provided with the Java SE platform for monitoring and managing the Java VM.</a:t>
            </a:r>
          </a:p>
          <a:p>
            <a:pPr indent="-285750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9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5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JConsole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Starting </a:t>
            </a:r>
            <a:r>
              <a:rPr lang="en-US" sz="2400" b="1" dirty="0" err="1">
                <a:solidFill>
                  <a:schemeClr val="accent1"/>
                </a:solidFill>
              </a:rPr>
              <a:t>JConsole</a:t>
            </a:r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Setting up Local Monitoring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Setting up Remote Monitoring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Connect to a JMX Agent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</a:t>
            </a:r>
            <a:r>
              <a:rPr lang="en-US" sz="2400" b="1" dirty="0" err="1">
                <a:solidFill>
                  <a:schemeClr val="accent1"/>
                </a:solidFill>
              </a:rPr>
              <a:t>JConsole</a:t>
            </a:r>
            <a:r>
              <a:rPr lang="en-US" sz="2400" b="1" dirty="0">
                <a:solidFill>
                  <a:schemeClr val="accent1"/>
                </a:solidFill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0235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1219200" y="914400"/>
            <a:ext cx="7558912" cy="5211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en-US" sz="3200" b="1" dirty="0" smtClean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676400"/>
            <a:ext cx="6324600" cy="376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hu-HU" sz="2400" b="1" dirty="0" smtClean="0">
                <a:solidFill>
                  <a:schemeClr val="accent1"/>
                </a:solidFill>
              </a:rPr>
              <a:t>1. </a:t>
            </a:r>
            <a:r>
              <a:rPr lang="hu-HU" sz="2400" b="1" dirty="0" err="1" smtClean="0">
                <a:solidFill>
                  <a:schemeClr val="accent1"/>
                </a:solidFill>
              </a:rPr>
              <a:t>Getting</a:t>
            </a:r>
            <a:r>
              <a:rPr lang="hu-HU" sz="2400" b="1" dirty="0" smtClean="0">
                <a:solidFill>
                  <a:schemeClr val="accent1"/>
                </a:solidFill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</a:rPr>
              <a:t>Started</a:t>
            </a:r>
            <a:r>
              <a:rPr lang="hu-HU" sz="2400" b="1" dirty="0">
                <a:solidFill>
                  <a:schemeClr val="accent1"/>
                </a:solidFill>
              </a:rPr>
              <a:t> </a:t>
            </a:r>
            <a:r>
              <a:rPr lang="hu-HU" sz="2400" b="1" dirty="0" err="1">
                <a:solidFill>
                  <a:schemeClr val="accent1"/>
                </a:solidFill>
              </a:rPr>
              <a:t>with</a:t>
            </a:r>
            <a:r>
              <a:rPr lang="hu-HU" sz="2400" b="1" dirty="0">
                <a:solidFill>
                  <a:schemeClr val="accent1"/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33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Primitive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Data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simple non-object data type that represents a single value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 data types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type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integral types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(byte, short,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long)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floating-point types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(float, double)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textual type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(char)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314" name="Picture 2" descr="primit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57600"/>
            <a:ext cx="652042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7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JConsole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executable can be found in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JDK_HOME/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start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typing the following command at the command line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console</a:t>
            </a:r>
            <a:endParaRPr lang="hu-HU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command syntax to start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local monitoring of a specific application is the following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processID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remote monitoring, you use the following command syntax.</a:t>
            </a:r>
          </a:p>
          <a:p>
            <a:pPr fontAlgn="base"/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hostName:portNum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Connecting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to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JMX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Agent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5867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do not provide any arguments when you start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the first thing you see is the connection dialog box.  This dialog box has three tabs: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local tab lists any JVMs running on the local system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monitor a remote JVM, enter: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 name: name of the machine on which the JVM is running.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 number: the JMX agent port number you specified when you started the JVM.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name and password: the user name and password to use 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advanced tab enables you to connect to other JMX agents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MBean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servers) by specifying their JMX URL, and the user name and password.</a:t>
            </a:r>
          </a:p>
          <a:p>
            <a:pPr indent="-285750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4562" name="Picture 2" descr="https://lh6.googleusercontent.com/aSjoTs-XlIFj2o29DbxBzTqJ-RiizpVDW91ZMRLgvwhCzAMOFgmJrA6cltM2SKSXfR3x9s0hZT-OQCAHALmrcHkZguTNW2vd_5B8te1zMjl17lRyCoeWa6Z5KX0I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93" y="2362200"/>
            <a:ext cx="254725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6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JConsole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Interface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3124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interface is composed of six tabs: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summary information on the JVM and monitored values.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information on memory use.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Threads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information on thread use.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information on class loading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MBeans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tab: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displays information on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MBeans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tab: displays information on the JVM</a:t>
            </a:r>
          </a:p>
          <a:p>
            <a:pPr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2754" name="Picture 2" descr="https://lh3.googleusercontent.com/cE2ScaHgBPWcse23tbm9TNx-kKfDx_P8vwAEj_DEXtSR3EeaKAE9xUg_Gu9lUqzR_M1ZRXlPMMqU3BjHL1ve-2iGE398aU83Fib9wS1K15lhewxh3wnpddr0HlUs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613" y="1628881"/>
            <a:ext cx="5371057" cy="425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5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203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Regular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Expressions</a:t>
            </a:r>
            <a:endParaRPr lang="en-US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Regular </a:t>
            </a:r>
            <a:r>
              <a:rPr lang="en-US" sz="2400" b="1" dirty="0">
                <a:solidFill>
                  <a:schemeClr val="accent1"/>
                </a:solidFill>
              </a:rPr>
              <a:t>Expressions in Java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Regular Expression Syntax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Special Characters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Quantifiers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Assertions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Pattern Class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Matcher class</a:t>
            </a:r>
          </a:p>
        </p:txBody>
      </p:sp>
    </p:spTree>
    <p:extLst>
      <p:ext uri="{BB962C8B-B14F-4D97-AF65-F5344CB8AC3E}">
        <p14:creationId xmlns:p14="http://schemas.microsoft.com/office/powerpoint/2010/main" val="3588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Regular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Expressions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Java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Java, the tools for using REs are found primarily in two classes, both in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java.util.regex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classes work together. </a:t>
            </a:r>
          </a:p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// Determine if the pattern ERROR occurs in a line</a:t>
            </a:r>
          </a:p>
          <a:p>
            <a:pPr fontAlgn="base"/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 p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Pattern.compile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(“ERROR”);</a:t>
            </a:r>
          </a:p>
          <a:p>
            <a:pPr fontAlgn="base"/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Matcher m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p.matcher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(“Abort: ERROR 339 has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occured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”);</a:t>
            </a:r>
          </a:p>
          <a:p>
            <a:pPr fontAlgn="base"/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result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m.find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();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Regular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Expression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Syntax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comprehensive syntax for specifying patterns of text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^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metacharacter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 pattern must start at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beginning of the string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period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metacharacter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(.)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matches any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character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 "12." matches any three-character sequence starting with "12":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125"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"As simple as 123"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"The address is 7412 Main Street." -  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matches?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"Today I turned 12”  -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does this not match?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Special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Characters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(word character) 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\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(whitespace character),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matches any non-space character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\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{digit character) ,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matches any non-digit character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A-Za-z_0-9] is the same 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\w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[\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n\r\f\t ] is the same 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0-9] is the same 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\d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1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Quantifiers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208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matches any number, even zero, of the preceding RE character.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matches one or more of the preceding RE character.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matches either zero or one of the preceding RE character.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specify any quantity of an RE character by using {}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{n}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{n,}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n,m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9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Assertions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209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Assertions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anchor a pattern to a specific location in a string.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^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anchor a pattern to the beginning or ending, respectively, of a string.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^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s\d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Matches a line starting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followed by a digit.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Matches a line ending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ntliter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04" y="4338355"/>
            <a:ext cx="2584071" cy="89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Literals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 types are special data types built into the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objects created from a class (no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 required)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initialize a primitive data type, use literals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literal is the source code representation of a fixed value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literals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represented directly in your code without requiring computation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integer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literals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it ends with the letter L or 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otherwise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floating-point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literal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if it ends with the letter F or f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double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otherwise (optionally end with the letter D or d)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340" name="Picture 4" descr="floatliter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780567"/>
            <a:ext cx="25431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Pattern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210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672860"/>
            <a:ext cx="8077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Pattern.compile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(String regex)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Pattern.compile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(String regex,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flags)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create a pattern object. Some of the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are: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CASE_INSENSITIVE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Allows case-insensitive matching.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Allows whitespace and comments in a pattern.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Searches for patterns in a multiline string.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will match "CAT", "Cat", "cat", etc. ..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Pattern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= Pattern. compile ("cat”,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Pattern.CASE_INSENSITIVE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;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flags()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returns which flags are set for a pattern.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p.flags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();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returns the regular expression.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String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 = </a:t>
            </a: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p.pattern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();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Matcher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211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672860"/>
            <a:ext cx="807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atcher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class: return data about a previous match.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the start index of the previous match.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end()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returns the index of the last character matched, plus one.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group()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returns the string which was previously matched by the pattern.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replaceFirst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(String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replaces the first matched pattern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replaceAll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(String s)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replaces all occurrences of the pattern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1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10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4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gy sarkán kerekített téglalap 5"/>
          <p:cNvSpPr/>
          <p:nvPr/>
        </p:nvSpPr>
        <p:spPr>
          <a:xfrm rot="10800000" flipH="1">
            <a:off x="4735436" y="5029202"/>
            <a:ext cx="4408564" cy="533400"/>
          </a:xfrm>
          <a:prstGeom prst="round1Rect">
            <a:avLst>
              <a:gd name="adj" fmla="val 50000"/>
            </a:avLst>
          </a:prstGeom>
          <a:solidFill>
            <a:srgbClr val="08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gy sarkán kerekített téglalap 6"/>
          <p:cNvSpPr/>
          <p:nvPr/>
        </p:nvSpPr>
        <p:spPr>
          <a:xfrm rot="10800000" flipH="1">
            <a:off x="2299278" y="5029201"/>
            <a:ext cx="2953180" cy="533400"/>
          </a:xfrm>
          <a:prstGeom prst="round1Rect">
            <a:avLst>
              <a:gd name="adj" fmla="val 50000"/>
            </a:avLst>
          </a:prstGeom>
          <a:solidFill>
            <a:srgbClr val="054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gy sarkán kerekített téglalap 9"/>
          <p:cNvSpPr/>
          <p:nvPr/>
        </p:nvSpPr>
        <p:spPr>
          <a:xfrm rot="10800000" flipH="1">
            <a:off x="1107873" y="5029200"/>
            <a:ext cx="1749057" cy="533400"/>
          </a:xfrm>
          <a:prstGeom prst="round1Rect">
            <a:avLst>
              <a:gd name="adj" fmla="val 50000"/>
            </a:avLst>
          </a:prstGeom>
          <a:solidFill>
            <a:srgbClr val="03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gy sarkán kerekített téglalap 10"/>
          <p:cNvSpPr/>
          <p:nvPr/>
        </p:nvSpPr>
        <p:spPr>
          <a:xfrm rot="10800000" flipH="1">
            <a:off x="228920" y="5029200"/>
            <a:ext cx="1142680" cy="533400"/>
          </a:xfrm>
          <a:prstGeom prst="round1Rect">
            <a:avLst>
              <a:gd name="adj" fmla="val 50000"/>
            </a:avLst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35060"/>
            <a:ext cx="1676400" cy="431740"/>
          </a:xfrm>
          <a:prstGeom prst="rect">
            <a:avLst/>
          </a:prstGeom>
        </p:spPr>
      </p:pic>
      <p:sp>
        <p:nvSpPr>
          <p:cNvPr id="13" name="TextBox 14"/>
          <p:cNvSpPr txBox="1"/>
          <p:nvPr/>
        </p:nvSpPr>
        <p:spPr>
          <a:xfrm>
            <a:off x="2260600" y="622576"/>
            <a:ext cx="2667000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i="1" dirty="0" smtClean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  <a:latin typeface="Franklin Gothic Book"/>
                <a:cs typeface="Franklin Gothic Book"/>
              </a:rPr>
              <a:t>Excellence in</a:t>
            </a:r>
            <a:br>
              <a:rPr lang="en-US" sz="1400" i="1" dirty="0" smtClean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  <a:latin typeface="Franklin Gothic Book"/>
                <a:cs typeface="Franklin Gothic Book"/>
              </a:rPr>
            </a:br>
            <a:r>
              <a:rPr lang="en-US" sz="1400" i="1" dirty="0" smtClean="0">
                <a:solidFill>
                  <a:schemeClr val="tx2">
                    <a:lumMod val="10000"/>
                    <a:lumOff val="90000"/>
                    <a:alpha val="75000"/>
                  </a:schemeClr>
                </a:solidFill>
                <a:latin typeface="Franklin Gothic Book"/>
                <a:cs typeface="Franklin Gothic Book"/>
              </a:rPr>
              <a:t>Software Engineering</a:t>
            </a:r>
            <a:endParaRPr lang="en-US" sz="1400" i="1" dirty="0">
              <a:solidFill>
                <a:schemeClr val="tx2">
                  <a:lumMod val="10000"/>
                  <a:lumOff val="90000"/>
                  <a:alpha val="75000"/>
                </a:schemeClr>
              </a:solidFill>
              <a:latin typeface="Franklin Gothic Book"/>
              <a:cs typeface="Franklin Gothic Book"/>
            </a:endParaRPr>
          </a:p>
        </p:txBody>
      </p:sp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25" y="622576"/>
            <a:ext cx="1155569" cy="444224"/>
          </a:xfrm>
          <a:prstGeom prst="rect">
            <a:avLst/>
          </a:prstGeom>
        </p:spPr>
      </p:pic>
      <p:sp>
        <p:nvSpPr>
          <p:cNvPr id="15" name="Egy sarkán kerekített téglalap 14"/>
          <p:cNvSpPr/>
          <p:nvPr/>
        </p:nvSpPr>
        <p:spPr>
          <a:xfrm rot="10800000" flipH="1">
            <a:off x="0" y="5029200"/>
            <a:ext cx="533400" cy="533400"/>
          </a:xfrm>
          <a:prstGeom prst="round1Rect">
            <a:avLst>
              <a:gd name="adj" fmla="val 50000"/>
            </a:avLst>
          </a:prstGeom>
          <a:solidFill>
            <a:srgbClr val="FF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365760" y="1823185"/>
            <a:ext cx="6187440" cy="2444015"/>
          </a:xfrm>
          <a:prstGeom prst="rect">
            <a:avLst/>
          </a:prstGeom>
        </p:spPr>
        <p:txBody>
          <a:bodyPr vert="horz" lIns="0" tIns="274320" rIns="0" bIns="2743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THANK YOU </a:t>
            </a:r>
          </a:p>
          <a:p>
            <a:r>
              <a:rPr lang="hu-HU" b="0" dirty="0" smtClean="0"/>
              <a:t>FOR YOUR KIND ATTENTION!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731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Literals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character and String literals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char and String may contain any Unicode characters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null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literal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for any reference type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be assigned to any variable, except variables of primitive types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often used to represent uninitialized state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literal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the object (of type Class) that represents the type itself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362" name="Picture 2" descr="charliter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62200"/>
            <a:ext cx="3259101" cy="112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Reference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Data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Types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values (often just references) are pointers to objects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object is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instance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special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reference, which refers to no object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 variables store primitive values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variables store addresses</a:t>
            </a:r>
          </a:p>
          <a:p>
            <a:pPr marL="85725" lvl="1" fontAlgn="base"/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386" name="Picture 2" descr="refere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781396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1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special object.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 variable does not actually store the array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reference variable that points to an array object</a:t>
            </a:r>
          </a:p>
          <a:p>
            <a:pPr marL="542925" lvl="2"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declaring the array variable does not create an array object instance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merely creates the reference variable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array object must be instantiated separately.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instantiated, the array object contains a block of memory locations for the individual elements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individual elements are not explicitly initialized, they will be set to zero.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arrays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created with a size that is determined dynamically (but once created, the size is fixed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7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ordered collection 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primitives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and use array you must follow three steps:</a:t>
            </a:r>
          </a:p>
          <a:p>
            <a:pPr marL="342900" indent="-342900" fontAlgn="base">
              <a:buFont typeface="+mj-lt"/>
              <a:buAutoNum type="arabicPeriod"/>
            </a:pPr>
            <a:endParaRPr lang="hu-HU" dirty="0" smtClean="0"/>
          </a:p>
          <a:p>
            <a:pPr marL="342900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initialization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declaration does not specify size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 specified at runtime</a:t>
            </a:r>
          </a:p>
          <a:p>
            <a:pPr marL="85725" lvl="1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410" name="Picture 2" descr="ar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49" y="4572000"/>
            <a:ext cx="612530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6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initializing arrays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array can be initialized when it is created</a:t>
            </a:r>
          </a:p>
          <a:p>
            <a:pPr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34290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new array is being assigned to an existing variable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cannot use the shorter variant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use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 and the data type</a:t>
            </a:r>
          </a:p>
        </p:txBody>
      </p:sp>
      <p:pic>
        <p:nvPicPr>
          <p:cNvPr id="19458" name="Picture 2" descr="arrayinit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2286000"/>
            <a:ext cx="4972050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arrayinitial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66" y="4724400"/>
            <a:ext cx="4371975" cy="107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25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objects, arrays also have a useful property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read-only property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482" name="Picture 2" descr="arrayinitial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98758"/>
            <a:ext cx="5574777" cy="177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 elements are accessed through the array reference, by their array index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index is the element number, placed within brackets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elements are numbered from 0 to one less than the specified size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506" name="Picture 2" descr="arrayinitial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65124"/>
            <a:ext cx="598900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55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 elements are accessed through the array reference, by their array index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index is the element number, placed within brackets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elements are numbered from 0 to one less than the specified size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506" name="Picture 2" descr="arrayinitial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65124"/>
            <a:ext cx="598900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0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 txBox="1">
            <a:spLocks/>
          </p:cNvSpPr>
          <p:nvPr/>
        </p:nvSpPr>
        <p:spPr>
          <a:xfrm>
            <a:off x="1219200" y="914400"/>
            <a:ext cx="7558912" cy="5211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3200" b="1" dirty="0">
                <a:solidFill>
                  <a:schemeClr val="bg1"/>
                </a:solidFill>
                <a:latin typeface="+mj-lt"/>
              </a:rPr>
              <a:t>1. Getting Started with Java</a:t>
            </a:r>
            <a:endParaRPr lang="en-US" sz="32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676400"/>
            <a:ext cx="6324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What is Java?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JVM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JDK and JRE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Source</a:t>
            </a:r>
            <a:r>
              <a:rPr lang="hu-HU" b="1" dirty="0">
                <a:solidFill>
                  <a:schemeClr val="accent1"/>
                </a:solidFill>
              </a:rPr>
              <a:t> </a:t>
            </a:r>
            <a:r>
              <a:rPr lang="hu-HU" b="1" dirty="0" err="1">
                <a:solidFill>
                  <a:schemeClr val="accent1"/>
                </a:solidFill>
              </a:rPr>
              <a:t>Code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Packages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Variables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Data </a:t>
            </a:r>
            <a:r>
              <a:rPr lang="hu-HU" b="1" dirty="0" err="1">
                <a:solidFill>
                  <a:schemeClr val="accent1"/>
                </a:solidFill>
              </a:rPr>
              <a:t>Types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Keywords</a:t>
            </a:r>
            <a:r>
              <a:rPr lang="hu-HU" b="1" dirty="0">
                <a:solidFill>
                  <a:schemeClr val="accent1"/>
                </a:solidFill>
              </a:rPr>
              <a:t> and </a:t>
            </a:r>
            <a:r>
              <a:rPr lang="hu-HU" b="1" dirty="0" err="1">
                <a:solidFill>
                  <a:schemeClr val="accent1"/>
                </a:solidFill>
              </a:rPr>
              <a:t>Reserved</a:t>
            </a:r>
            <a:r>
              <a:rPr lang="hu-HU" b="1" dirty="0">
                <a:solidFill>
                  <a:schemeClr val="accent1"/>
                </a:solidFill>
              </a:rPr>
              <a:t> </a:t>
            </a:r>
            <a:r>
              <a:rPr lang="hu-HU" b="1" dirty="0" err="1">
                <a:solidFill>
                  <a:schemeClr val="accent1"/>
                </a:solidFill>
              </a:rPr>
              <a:t>Words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Identifiers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Oracle’s Java </a:t>
            </a:r>
            <a:r>
              <a:rPr lang="hu-HU" b="1" dirty="0" err="1">
                <a:solidFill>
                  <a:schemeClr val="accent1"/>
                </a:solidFill>
              </a:rPr>
              <a:t>Naming</a:t>
            </a:r>
            <a:r>
              <a:rPr lang="hu-HU" b="1" dirty="0">
                <a:solidFill>
                  <a:schemeClr val="accent1"/>
                </a:solidFill>
              </a:rPr>
              <a:t> </a:t>
            </a:r>
            <a:r>
              <a:rPr lang="hu-HU" b="1" dirty="0" err="1">
                <a:solidFill>
                  <a:schemeClr val="accent1"/>
                </a:solidFill>
              </a:rPr>
              <a:t>Convention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Methods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Access </a:t>
            </a:r>
            <a:r>
              <a:rPr lang="hu-HU" b="1" dirty="0" err="1">
                <a:solidFill>
                  <a:schemeClr val="accent1"/>
                </a:solidFill>
              </a:rPr>
              <a:t>Modifiers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Operators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Expressions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Statements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>
                <a:solidFill>
                  <a:schemeClr val="accent1"/>
                </a:solidFill>
              </a:rPr>
              <a:t>Flow </a:t>
            </a:r>
            <a:r>
              <a:rPr lang="hu-HU" b="1" dirty="0" err="1">
                <a:solidFill>
                  <a:schemeClr val="accent1"/>
                </a:solidFill>
              </a:rPr>
              <a:t>Control</a:t>
            </a:r>
            <a:endParaRPr lang="hu-HU" b="1" dirty="0">
              <a:solidFill>
                <a:schemeClr val="accent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hu-HU" b="1" dirty="0" err="1">
                <a:solidFill>
                  <a:schemeClr val="accent1"/>
                </a:solidFill>
              </a:rPr>
              <a:t>Comments</a:t>
            </a:r>
            <a:endParaRPr lang="hu-H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73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Multi-Dimensional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Java a two-dimensional array is actually a single array   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array reference 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of which points to a single dimensional array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rows are allowed to vary in length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531" name="Picture 3" descr="arrayinitial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1" y="2909777"/>
            <a:ext cx="4495800" cy="353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arrayinitial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848" y="2895600"/>
            <a:ext cx="3090752" cy="86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49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Multi-Dimensional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Arrays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pic>
        <p:nvPicPr>
          <p:cNvPr id="24578" name="Picture 2" descr="arayinitial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399"/>
            <a:ext cx="4114800" cy="2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arrayinitial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51946"/>
            <a:ext cx="4024312" cy="136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31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Keywords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Reserved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Words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pic>
        <p:nvPicPr>
          <p:cNvPr id="25602" name="Picture 2" descr="keywor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4" y="1752600"/>
            <a:ext cx="7573612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/>
          <p:cNvSpPr txBox="1"/>
          <p:nvPr/>
        </p:nvSpPr>
        <p:spPr>
          <a:xfrm>
            <a:off x="676936" y="4834268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keywords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predefined identifiers reserved by Java for a specific purpose</a:t>
            </a:r>
          </a:p>
          <a:p>
            <a:pPr marL="361950" indent="-3619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1950" indent="-3619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not keywords</a:t>
            </a:r>
          </a:p>
          <a:p>
            <a:pPr marL="361950" indent="-3619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1950" indent="-361950" fontAlgn="base"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goto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reserved words</a:t>
            </a:r>
          </a:p>
        </p:txBody>
      </p:sp>
    </p:spTree>
    <p:extLst>
      <p:ext uri="{BB962C8B-B14F-4D97-AF65-F5344CB8AC3E}">
        <p14:creationId xmlns:p14="http://schemas.microsoft.com/office/powerpoint/2010/main" val="348199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Identifiers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the names of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/>
            <a:endParaRPr lang="en-US" sz="1600" dirty="0"/>
          </a:p>
          <a:p>
            <a:pPr indent="-342900" fontAlgn="base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be composed of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letters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underscore sign (_)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dollar sign ($)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only begin with 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letter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underscore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dollar sign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95806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Oracle’s 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Naming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Convention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identifiers: used to name variable, method, class, label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identifiers are case sensitive</a:t>
            </a:r>
          </a:p>
          <a:p>
            <a:pPr indent="-34290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classes and interfaces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letter should be capitalized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camelCase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if several words are linked together to form the name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classes, the names should typically be nouns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interfaces, the names should typically be adjectives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626" name="Picture 2" descr="class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754" y="3852532"/>
            <a:ext cx="36861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interfacena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640" y="5495216"/>
            <a:ext cx="368617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62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Oracle’s 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Naming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Convention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letter should be lowercase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camelCase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rules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afterwards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names should typically be verb-noun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pairs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698" name="Picture 2" descr="method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54564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Oracle’s 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Naming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Convention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fontAlgn="base">
              <a:buFont typeface="Arial" pitchFamily="34" charset="0"/>
              <a:buChar char="•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camelCase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starting with a lowercase letter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22" name="Picture 2" descr="variable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46" y="2895600"/>
            <a:ext cx="6640853" cy="13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Oracle’s Java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Naming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Convention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Constants</a:t>
            </a: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marked as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uppercase letters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underscore character as separator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746" name="Picture 2" descr="constant 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0"/>
            <a:ext cx="6096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gree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145" y="1415882"/>
            <a:ext cx="4804157" cy="510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/>
          <p:cNvSpPr txBox="1"/>
          <p:nvPr/>
        </p:nvSpPr>
        <p:spPr>
          <a:xfrm>
            <a:off x="304800" y="1587796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method: a callable, reusable unit of code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 method, need to provide: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type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arguments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can return a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any type or nothing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signature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the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of the method and the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parameter types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overloading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63" y="6297204"/>
            <a:ext cx="1841270" cy="571429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Methods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66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names could be overloaded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normally within same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formal parameter lists must be different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type may be different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signature is combination of name and parameter types (not names)</a:t>
            </a:r>
          </a:p>
          <a:p>
            <a:pPr marL="285750" lvl="1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1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mangling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type is not part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the mechanism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names are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part either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Overloading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3794" name="Picture 2" descr="overloa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80567"/>
            <a:ext cx="3434209" cy="281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>
                <a:solidFill>
                  <a:schemeClr val="bg1"/>
                </a:solidFill>
                <a:latin typeface="+mj-lt"/>
              </a:rPr>
              <a:t>What is Java?</a:t>
            </a:r>
            <a:endParaRPr lang="en-US" sz="32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7391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 independent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 run on JVM (Java Virtual Machine)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highly portable - “write once, run anywhere”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object-oriented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objects, classes and inheritance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interpreted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source code is transferred into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format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does not depend on target platform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instructions interpreted by the JVM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strongly typed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checked at compile and run time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management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manages memory allocation, de-allocation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(garbage collection)</a:t>
            </a:r>
          </a:p>
        </p:txBody>
      </p:sp>
    </p:spTree>
    <p:extLst>
      <p:ext uri="{BB962C8B-B14F-4D97-AF65-F5344CB8AC3E}">
        <p14:creationId xmlns:p14="http://schemas.microsoft.com/office/powerpoint/2010/main" val="11882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 Java 1.5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that took an arbitrary number of values required you to create an array and put the values into the array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1.5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varargs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feature automates and hides the process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periods after the final parameter's type indicate that the final argument may be passed as an array or as a sequence of arguments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in core APIs include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reflection,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 formatting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new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facility</a:t>
            </a:r>
          </a:p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Varargs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4818" name="Picture 2" descr="vararg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60628"/>
            <a:ext cx="4618754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9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methods: method with static modifier in their declarations 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 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should be invoked with the class name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the need for creating an instance of the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static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 can access static variables and static methods directly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methods cannot access instance variables or instance methods directly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must use an object reference. 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methods cannot use the this keyword as there is no instance for this to refer to.</a:t>
            </a:r>
          </a:p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Static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Methods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5842" name="Picture 2" descr="staticmeth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38675"/>
            <a:ext cx="4191000" cy="116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4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method: the Virtual Machine begins execution by invoking this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public: VM has access to it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static: no need for object creation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void: doesn’t return a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main: not Main, start, or anything else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[]: one parameter exactly, an array of Strings</a:t>
            </a:r>
          </a:p>
          <a:p>
            <a:pPr marL="1200150" lvl="2" indent="-285750" fontAlgn="base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be: String[]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rgbClr val="ED1A3B"/>
                </a:solidFill>
              </a:rPr>
              <a:t>Exception in thread "main" </a:t>
            </a:r>
            <a:r>
              <a:rPr lang="en-US" dirty="0" err="1">
                <a:solidFill>
                  <a:srgbClr val="ED1A3B"/>
                </a:solidFill>
              </a:rPr>
              <a:t>java.lang.NoSuchMethodError</a:t>
            </a:r>
            <a:r>
              <a:rPr lang="en-US" dirty="0">
                <a:solidFill>
                  <a:srgbClr val="ED1A3B"/>
                </a:solidFill>
              </a:rPr>
              <a:t>: </a:t>
            </a:r>
            <a:r>
              <a:rPr lang="en-US" dirty="0" smtClean="0">
                <a:solidFill>
                  <a:srgbClr val="ED1A3B"/>
                </a:solidFill>
              </a:rPr>
              <a:t>main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i="1" dirty="0" smtClean="0">
                <a:solidFill>
                  <a:schemeClr val="bg1"/>
                </a:solidFill>
                <a:latin typeface="Franklin Gothic Medium" pitchFamily="34" charset="0"/>
              </a:rPr>
              <a:t>main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Method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6866" name="Picture 2" descr="mainmeth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96120"/>
            <a:ext cx="633619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2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command line arguments</a:t>
            </a:r>
          </a:p>
          <a:p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only parameter of main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 of Strings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copies runtime arguments from the program’s command line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accepts any number of arguments from the command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Command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Line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Arguments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6866" name="Picture 2" descr="mainmeth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633619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class itself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member variables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methods and constructors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nested classes or interfaces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modifiers are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public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protected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no access modifier: default (aka. package private)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Access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Modifiers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casting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allows you to make explicit casts from one primitive type to another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the exception of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primitive type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widening-conversion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narrowing conversion (explicit)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perform a cast, you simply put the desired type between parenthesis: ()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Java Operators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7890" name="Picture 2" descr="castoper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668" y="3619121"/>
            <a:ext cx="4696463" cy="178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comparison operator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compares an object to a specified type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instanceof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operator, keep in mind that null is not an instance of anything</a:t>
            </a:r>
          </a:p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Java Operators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40962" name="Picture 2" descr="instanceo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352800"/>
            <a:ext cx="4267200" cy="192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5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class provides the blueprint for objects; you create an object from a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operator instantiates a class by allocating memory for a new object and returning a reference to that memory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operator is followed by a call to a constructor, which initializes the new object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operator requires a single, postfix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argumen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Java Operators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1986" name="Picture 2" descr="newoper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4724400" cy="113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2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 associative with normal precedence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JVM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calculates using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long, float or double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byte and short widened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casts to "narrow" or "widen" a numeric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cast syntax: (type)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lose range or precision</a:t>
            </a: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Arithmetic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Operators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3010" name="Picture 2" descr="oper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820219" cy="179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lo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11" y="4419600"/>
            <a:ext cx="2646413" cy="125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4034" name="Picture 2" descr="arithmetic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22" y="1676400"/>
            <a:ext cx="418922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2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+mj-lt"/>
              </a:rPr>
              <a:t>Java and C++ 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pointer arithmetic not supported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uses compiler which converts source code into intermediate language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platform independent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uses both compiler and interpreter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does not support multiple inheritance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does not support template classes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does not provide global variables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base"/>
            <a:endParaRPr lang="en-US" dirty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++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pointer arithmetic is a main feature of the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uses compiler which converts source code into machine level instructions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heavily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dependant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underlying operating system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uses only compiler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supports multiple inheritance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offer Template classes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 variables can be declared in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c++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5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304800" y="1587796"/>
            <a:ext cx="845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logical expressions yield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lower precedence than arithmetic operators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short-circuit evaluation, stops when result is known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bitwise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operators manipulate bits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long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Logical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Bitwise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Operators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5058" name="Picture 2" descr="operato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514600"/>
            <a:ext cx="38576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operato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2" y="4724400"/>
            <a:ext cx="48006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1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6082" name="Picture 2" descr="logical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605606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Miscellaneous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Operators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587796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conditional (ternary) operator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expression1 ?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true_expression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false_expression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decrement operators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 in prefix or postfix form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106" name="Picture 2" descr="incr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00400"/>
            <a:ext cx="6121063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8130" name="Picture 2" descr="incrementdem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0"/>
            <a:ext cx="4419600" cy="42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2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Expressions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9154" name="Picture 2" descr="express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57600"/>
            <a:ext cx="48196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/>
          <p:cNvSpPr txBox="1"/>
          <p:nvPr/>
        </p:nvSpPr>
        <p:spPr>
          <a:xfrm>
            <a:off x="304800" y="1587796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xpression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construct made up of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invocations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to the syntax of the language</a:t>
            </a:r>
          </a:p>
        </p:txBody>
      </p:sp>
    </p:spTree>
    <p:extLst>
      <p:ext uri="{BB962C8B-B14F-4D97-AF65-F5344CB8AC3E}">
        <p14:creationId xmlns:p14="http://schemas.microsoft.com/office/powerpoint/2010/main" val="22164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forms a complete unit of execution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expressions can be made into a statement by terminating the expression with a semicolon (;)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assignment expressions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use of ++ or --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invocations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creation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0178" name="Picture 2" descr="stat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14800"/>
            <a:ext cx="5244246" cy="209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Control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Flow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-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if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else clause is optional, and may be also followed by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if statement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statements can be compound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statements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yield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hu-HU" dirty="0" smtClean="0"/>
          </a:p>
        </p:txBody>
      </p:sp>
      <p:pic>
        <p:nvPicPr>
          <p:cNvPr id="51202" name="Picture 2" descr="i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689" y="2209800"/>
            <a:ext cx="41211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Control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Flow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-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switch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587796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 must yield ordinal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enumerated type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7: String based switch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body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a switch statement: switch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more case or default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labels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break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statement: terminates the enclosing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switch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break:  fall through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section: handles all values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explicitly handled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2226" name="Picture 2" descr="swit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806" y="1748916"/>
            <a:ext cx="2742070" cy="411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4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Control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Flow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-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looping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forms of loop control flow: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loop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loo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do/while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loop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break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used to terminate a loop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used to force 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loop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next iteration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5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Control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Flow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Statements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–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for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Loop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statement provides a compact way to iterate over a range of values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this version of the for statement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loop;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it's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executed once, 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loop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begins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termination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evaluates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false, the loop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terminates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increment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expression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invoked after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each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iteration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250" name="Picture 2" descr="f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772" y="2743200"/>
            <a:ext cx="4442254" cy="32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>
                <a:solidFill>
                  <a:schemeClr val="bg1"/>
                </a:solidFill>
                <a:latin typeface="+mj-lt"/>
              </a:rPr>
              <a:t>Java and PHP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is a strongly typed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purpose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is object oriented by default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object method calls use the . operator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 in Java are named after the class name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supports method overloading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PHP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is weakly or dynamically typed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server-side scripting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offers OOP as an option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object method calls use the -&gt; operator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 in PHP are called __construct()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does not support 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104823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Control Flow Statements </a:t>
            </a:r>
            <a:r>
              <a:rPr lang="en-US" sz="3200" b="1" dirty="0" err="1">
                <a:solidFill>
                  <a:schemeClr val="bg1"/>
                </a:solidFill>
                <a:latin typeface="Franklin Gothic Medium" pitchFamily="34" charset="0"/>
              </a:rPr>
              <a:t>foreach</a:t>
            </a:r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 Loop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statement also has another form designed for iteration through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arrays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sometimes referred to as the enhanced for statement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compact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read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5298" name="Picture 2" descr="forea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013083"/>
            <a:ext cx="4586138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0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Control Flow Statements - while Loop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statement evaluates condition expression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return 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 continues testing the expression and executing its block until the expression evaluates to false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implement an infinite loop using the while statement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6322" name="Picture 2" descr="whi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045" y="4013083"/>
            <a:ext cx="555171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Control Flow Statements - do/while Loop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04759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difference between do-while and while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do-while evaluates its expression at the bottom of the loop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statements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within the do block are always executed at least once</a:t>
            </a: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346" name="Picture 2" descr="dowhi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76600"/>
            <a:ext cx="574201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om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834884"/>
            <a:ext cx="3352800" cy="79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comment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907467"/>
            <a:ext cx="3352800" cy="127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4" name="Picture 6" descr="comment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736266"/>
            <a:ext cx="3352800" cy="75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Comments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 are not part of the program itself - does not affect the programming logic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only for documentation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 out the rest of the line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 several lines (no nesting)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comment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semi-automate code documentation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javadoc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 utility (and by many IDEs real-time)</a:t>
            </a:r>
          </a:p>
        </p:txBody>
      </p:sp>
    </p:spTree>
    <p:extLst>
      <p:ext uri="{BB962C8B-B14F-4D97-AF65-F5344CB8AC3E}">
        <p14:creationId xmlns:p14="http://schemas.microsoft.com/office/powerpoint/2010/main" val="15772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1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2. Introduction to Eclipse IDE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Eclipse Overview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Eclipse in Action</a:t>
            </a:r>
          </a:p>
        </p:txBody>
      </p:sp>
    </p:spTree>
    <p:extLst>
      <p:ext uri="{BB962C8B-B14F-4D97-AF65-F5344CB8AC3E}">
        <p14:creationId xmlns:p14="http://schemas.microsoft.com/office/powerpoint/2010/main" val="2355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Eclipse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Overview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Integrated Development Environment (IDE)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written mostly in Java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https://www.eclipse.org/downloads/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 of installation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downloaded archive should be extracted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start eclipse, run eclipse executable (in root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needs a Java Runtime Environment to run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using Eclipse!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4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Eclipse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in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Action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2684721" y="28194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7200" b="1" dirty="0" smtClean="0">
                <a:solidFill>
                  <a:schemeClr val="accent1"/>
                </a:solidFill>
              </a:rPr>
              <a:t>DEMO</a:t>
            </a:r>
            <a:endParaRPr lang="en-US" sz="7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2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5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+mj-lt"/>
              </a:rPr>
              <a:t>Java and C#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was influenced by C/C++ programming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does not support operator overloading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allows parameters to be passed by value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provides checked exceptions</a:t>
            </a:r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is based on C/C++ programming language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supports operator overloading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allows parameters to be passed by reference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 does not provide checked exceptions</a:t>
            </a:r>
          </a:p>
        </p:txBody>
      </p:sp>
    </p:spTree>
    <p:extLst>
      <p:ext uri="{BB962C8B-B14F-4D97-AF65-F5344CB8AC3E}">
        <p14:creationId xmlns:p14="http://schemas.microsoft.com/office/powerpoint/2010/main" val="13962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lasses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Defining a Class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Creating an Object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Object Initialization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Constructor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Parameter Passing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The Current Object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Class Members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Working with Objects</a:t>
            </a:r>
          </a:p>
        </p:txBody>
      </p:sp>
    </p:spTree>
    <p:extLst>
      <p:ext uri="{BB962C8B-B14F-4D97-AF65-F5344CB8AC3E}">
        <p14:creationId xmlns:p14="http://schemas.microsoft.com/office/powerpoint/2010/main" val="97142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Defining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a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concept in OO: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same type belong to the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includes a special method,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 object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class as it is being created</a:t>
            </a: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9394" name="Picture 2" descr="per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508" y="1740202"/>
            <a:ext cx="3902492" cy="398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7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Creating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an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contains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operator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returns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declaring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variable of a class type (that is, reference variable) does not create an object.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have more than one reference to an object</a:t>
            </a:r>
            <a:r>
              <a:rPr lang="en-US" dirty="0"/>
              <a:t>.</a:t>
            </a:r>
          </a:p>
        </p:txBody>
      </p:sp>
      <p:pic>
        <p:nvPicPr>
          <p:cNvPr id="68610" name="Picture 2" descr="f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92501"/>
            <a:ext cx="43529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Initialization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518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created with new operator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attributes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to default values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for numeric/char primitive types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false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null for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 initial values then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called for more detailed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initialisation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9634" name="Picture 2" descr="initialis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012" y="1790158"/>
            <a:ext cx="3239041" cy="323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5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Constructor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5181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pseudo-method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initialise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newly created object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name as class, no return type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overloaded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correct constructor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called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argument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new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"no-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constructor provided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unless class contains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other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constructor with 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([&lt;parameter list&gt;])</a:t>
            </a:r>
          </a:p>
        </p:txBody>
      </p:sp>
      <p:pic>
        <p:nvPicPr>
          <p:cNvPr id="70658" name="Picture 2" descr="constru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57400"/>
            <a:ext cx="306705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4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Parameter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Passing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534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parameters refers to the list of variables in a method declaration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arguments are the actual values that are passed in when the method is invoked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invoke a method, the arguments used must match the declaration's parameters in type and order.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data type for a parameter of a method or a 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programming language doesn't let you pass methods into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pass an object into a method and then invoke the object's methods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declare a parameter to a method or a constructor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provide a name for that parameter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is used within the method body to refer to the passed-in argument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of a parameter must be unique in its scope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Parameter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Passing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passing primitive data type arguments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passed into methods by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 of the primitive is sent into the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passing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data type arguments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passed into methods by value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 of the reference is sent into the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 of the object's fields can be changed in the method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2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urrent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bject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reference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constructor and methods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static methods ( like main )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often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to avoid possible ambiguity</a:t>
            </a:r>
          </a:p>
          <a:p>
            <a:pPr lvl="1"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682" name="Picture 2" descr="currentob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05197"/>
            <a:ext cx="3594211" cy="20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4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Members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7" name="Szövegdoboz 6"/>
          <p:cNvSpPr txBox="1"/>
          <p:nvPr/>
        </p:nvSpPr>
        <p:spPr>
          <a:xfrm>
            <a:off x="304800" y="1726025"/>
            <a:ext cx="7696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of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keyword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fields that belong to the class, rather than to an instance of the class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methods that belong to the class, rather than to an instance of the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fontAlgn="base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static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fields or class variables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to all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variables are referred to 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class name itself, as in</a:t>
            </a:r>
          </a:p>
          <a:p>
            <a:endParaRPr lang="en-US" dirty="0"/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Bicycle.numberOfBicycles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4754" name="Picture 2" descr="staticmemb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48000"/>
            <a:ext cx="36004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9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z="3200" b="1" dirty="0">
                <a:solidFill>
                  <a:schemeClr val="bg1"/>
                </a:solidFill>
                <a:latin typeface="+mj-lt"/>
              </a:rPr>
              <a:t>JVM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Virtual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JVM is an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Virtual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Specification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interprets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compiled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binary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code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compiled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compiler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into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endParaRPr lang="hu-H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Virtual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interprets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compiled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bytecode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executes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program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compi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170512"/>
            <a:ext cx="620077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/>
          <p:cNvSpPr txBox="1"/>
          <p:nvPr/>
        </p:nvSpPr>
        <p:spPr>
          <a:xfrm>
            <a:off x="304800" y="57150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5825" lvl="2" indent="-342900" fontAlgn="base">
              <a:buFont typeface="Courier New" pitchFamily="49" charset="0"/>
              <a:buChar char="o"/>
            </a:pP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example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JVM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implementations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HotSpot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RoboVM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SAPJVM, </a:t>
            </a:r>
            <a:r>
              <a:rPr lang="hu-H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JRockit</a:t>
            </a:r>
            <a:r>
              <a:rPr lang="hu-H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etc.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Members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cont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’d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Szövegdoboz 6"/>
          <p:cNvSpPr txBox="1"/>
          <p:nvPr/>
        </p:nvSpPr>
        <p:spPr>
          <a:xfrm>
            <a:off x="304800" y="1726025"/>
            <a:ext cx="7696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 methods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have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static modifier in their declarations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should be invoked with the class name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the need for creating an instance of the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 can access class variables and class methods directly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 cannot access instance variables or instance methods directly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5778" name="Picture 2" descr="staticmemb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50" y="3276600"/>
            <a:ext cx="4039699" cy="118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6802" name="Picture 2" descr="staticmember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399"/>
            <a:ext cx="3457575" cy="435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0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Lab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3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Szövegdoboz 4"/>
          <p:cNvSpPr txBox="1"/>
          <p:nvPr/>
        </p:nvSpPr>
        <p:spPr>
          <a:xfrm>
            <a:off x="304800" y="1726025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'.' operator to access methods and attributes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subject to visibility rules defined in class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beware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assignment</a:t>
            </a:r>
          </a:p>
          <a:p>
            <a:pPr marL="742950" lvl="1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assigns reference, not object!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7826" name="Picture 2" descr="workingwithob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66" y="3581400"/>
            <a:ext cx="506206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Table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of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Contents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Getting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Started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Eclipse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IDE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Java </a:t>
            </a: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Inheritance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Abstract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Inner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Collections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Generic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I/O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JMX</a:t>
            </a: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JConsole</a:t>
            </a: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42925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8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Using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Java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Strings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Dates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Comparing and Identifying Objects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Object Lifetime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Wrapper Classes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err="1">
                <a:solidFill>
                  <a:schemeClr val="accent1"/>
                </a:solidFill>
              </a:rPr>
              <a:t>Autoboxing</a:t>
            </a:r>
            <a:r>
              <a:rPr lang="en-US" sz="2400" b="1" dirty="0">
                <a:solidFill>
                  <a:schemeClr val="accent1"/>
                </a:solidFill>
              </a:rPr>
              <a:t> and -unboxing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Enumerated Types</a:t>
            </a:r>
          </a:p>
        </p:txBody>
      </p:sp>
    </p:spTree>
    <p:extLst>
      <p:ext uri="{BB962C8B-B14F-4D97-AF65-F5344CB8AC3E}">
        <p14:creationId xmlns:p14="http://schemas.microsoft.com/office/powerpoint/2010/main" val="163485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Strings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built in class type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strings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sequences of Unicode characters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 provides syntax shortcuts for working with Strings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objects are immutable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methods defined in String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8850" name="Picture 2" descr="strin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495800"/>
            <a:ext cx="3095625" cy="164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string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055420"/>
            <a:ext cx="3178731" cy="109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4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Working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with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Strings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possible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involving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limited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manipulating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modifying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StringBuilder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parsing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StringTokenizer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StreamTokenizer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Scanner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Matcher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formatting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System.out.printf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PrintWriter.printf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printing</a:t>
            </a:r>
          </a:p>
          <a:p>
            <a:pPr marL="1200150" lvl="4" indent="-285750" fontAlgn="base">
              <a:buFont typeface="Wingdings" pitchFamily="2" charset="2"/>
              <a:buChar char="§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System.out.println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1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The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StringBuilder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Class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mutable objects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non-thread safe (thread-safe equivalent: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StringBuffer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should generally be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prefered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StringBuffer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create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String object from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StringBuilder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objects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toString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fontAlgn="base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3970" name="Picture 2" descr="string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57600"/>
            <a:ext cx="5739539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Parsing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Texts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StringTokenizer</a:t>
            </a: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Scanner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6018" name="Picture 2" descr="tokeniz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547314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scan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95800"/>
            <a:ext cx="5473144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>
                <a:solidFill>
                  <a:schemeClr val="bg1"/>
                </a:solidFill>
                <a:latin typeface="+mj-lt"/>
              </a:rPr>
              <a:t>JDK and JRE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304800" y="1566530"/>
            <a:ext cx="80772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two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basic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types</a:t>
            </a:r>
            <a:endParaRPr lang="hu-HU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Runtime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(JRE)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Kit (JDK)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Kit is an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either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Standard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(SE), Java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Enterprise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(EE)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Java Micro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Edition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(ME)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platforms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released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by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Oracle Corporation </a:t>
            </a: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JRE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consists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JVM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libraries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28625" lvl="1" indent="-342900" fontAlgn="base">
              <a:buFont typeface="Arial" pitchFamily="34" charset="0"/>
              <a:buChar char="•"/>
            </a:pPr>
            <a:endParaRPr lang="hu-HU" dirty="0" smtClean="0"/>
          </a:p>
          <a:p>
            <a:pPr marL="428625" lvl="1" indent="-342900" fontAlgn="base">
              <a:buFont typeface="Arial" pitchFamily="34" charset="0"/>
              <a:buChar char="•"/>
            </a:pPr>
            <a:r>
              <a:rPr lang="hu-H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JDK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consists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JRE</a:t>
            </a:r>
          </a:p>
          <a:p>
            <a:pPr marL="885825" lvl="2" indent="-34290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tools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compiler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debugger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disassembler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etc.)</a:t>
            </a:r>
          </a:p>
          <a:p>
            <a:pPr marL="85725" lvl="1" fontAlgn="base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61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Formatting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Strings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System.out.printf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(...),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PrintWriter.printf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(...)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argument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conversion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characters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decimal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integer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hex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integer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decimal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floating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point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hex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floating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point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- line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separator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common</a:t>
            </a: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flags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 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left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justify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signed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zero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padded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-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negative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numbers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parenthesis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base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Example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88066" name="Picture 2" descr="forma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95892"/>
            <a:ext cx="4533899" cy="23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 descr="string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81501"/>
            <a:ext cx="8267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9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Dates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6" name="Szövegdoboz 5"/>
          <p:cNvSpPr txBox="1"/>
          <p:nvPr/>
        </p:nvSpPr>
        <p:spPr>
          <a:xfrm>
            <a:off x="304800" y="1726025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java.util.Date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of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methods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deprecated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bridge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between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mutable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millisecond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java.util.Calendar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convert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manipulate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java.util.GregorianCalendar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concrete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java.text.DateFormat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handle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java.text.SimpleDateFormat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concrete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subclass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hu-H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java.util.Locale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NumberFormat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numbers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currencies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specific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locale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Format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Date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7" name="Szövegdoboz 6"/>
          <p:cNvSpPr txBox="1"/>
          <p:nvPr/>
        </p:nvSpPr>
        <p:spPr>
          <a:xfrm>
            <a:off x="304800" y="1726025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SimpleDateFormat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format a date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example today’s date in ‘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/MM/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format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0114" name="Picture 2" descr="simpled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52823"/>
            <a:ext cx="6676571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6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Franklin Gothic Medium" pitchFamily="34" charset="0"/>
              </a:rPr>
              <a:t>Working with Dates and Calendars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java.util.Calendar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abstract encapsulation of the object Date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concrete implementation: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java.util.GregorianCalendar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getters and setters for date fields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calendar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 access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Calendar.YEAR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year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Calendar.MONTH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month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Calendar.DAY_OF_MONTH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day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Calendar.HOUR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hour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Calendar.MINUTE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minute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Calendar.SECOND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identifies the second</a:t>
            </a:r>
          </a:p>
        </p:txBody>
      </p:sp>
      <p:pic>
        <p:nvPicPr>
          <p:cNvPr id="92162" name="Picture 2" descr="grego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68982"/>
            <a:ext cx="534125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8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Comparing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and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Identifying</a:t>
            </a:r>
            <a:r>
              <a:rPr lang="hu-HU" sz="3200" b="1" dirty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Objects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required when comparing objects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normal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== operator compares reference identity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defines equals method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determines whether objects are to be considered equal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conditions for equality are defined by class designer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3186" name="Picture 2" descr="comparin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80" y="2377623"/>
            <a:ext cx="4688175" cy="127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comparing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80" y="4607437"/>
            <a:ext cx="468817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6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Hash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Code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during an execution of a Java application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must consistently return the same object as long as its inner states are not changed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two objects are equal according to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equals(Object)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method, then calling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on each of the two objects must produce the same integer result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not required that if two objects are unequal according to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equals(Object)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method, then calling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hashCode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method on each of the two objects must produce distinct integer results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producing distinct integer results for unequal objects may improve the performance of hash tables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implemented by converting the internal address of the object into an integer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9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>
                <a:solidFill>
                  <a:schemeClr val="bg1"/>
                </a:solidFill>
                <a:latin typeface="Franklin Gothic Medium" pitchFamily="34" charset="0"/>
              </a:rPr>
              <a:t>L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ifetime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"lives" as long as someone references it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reclaimed for the heap by the garbage collector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finalize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 method called after garbage collector reclaims 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defined in object's class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designed to contain clean-up functionality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garbage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is unpredictable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not even happen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finalize() may never be called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1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Object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Creation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objects is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expensive. 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instantiate an object the following steps occur:</a:t>
            </a:r>
          </a:p>
          <a:p>
            <a:pPr marL="800100" lvl="1" indent="-342900" fontAlgn="base">
              <a:buFont typeface="+mj-lt"/>
              <a:buAutoNum type="arabicPeriod"/>
            </a:pPr>
            <a:endParaRPr lang="hu-HU" dirty="0" smtClean="0"/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Memory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allocated.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Instance fields are set to their default values.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initialization blocks are called.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object’s constructor is called.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object’s super constructor is called.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Superclass instance fields are given their specified values.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body of the superclass constructor is called.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 smtClean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prefer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primitives to their wrapper class counterparts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primitives perform always better than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their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corresponding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wrappers</a:t>
            </a:r>
          </a:p>
          <a:p>
            <a:pPr fontAlgn="base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41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 noChangeAspect="1"/>
          </p:cNvSpPr>
          <p:nvPr>
            <p:ph type="body" idx="4294967295"/>
          </p:nvPr>
        </p:nvSpPr>
        <p:spPr>
          <a:xfrm>
            <a:off x="-5316" y="828223"/>
            <a:ext cx="9149316" cy="624786"/>
          </a:xfrm>
          <a:prstGeom prst="rect">
            <a:avLst/>
          </a:prstGeom>
          <a:solidFill>
            <a:srgbClr val="006699"/>
          </a:solidFill>
        </p:spPr>
        <p:txBody>
          <a:bodyPr wrap="square" lIns="216000" tIns="182880" rIns="324000" anchor="b">
            <a:spAutoFit/>
          </a:bodyPr>
          <a:lstStyle>
            <a:lvl1pPr marL="0" indent="0" algn="l">
              <a:lnSpc>
                <a:spcPct val="80000"/>
              </a:lnSpc>
              <a:buNone/>
              <a:defRPr sz="2400" b="0">
                <a:solidFill>
                  <a:schemeClr val="tx2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Garbage</a:t>
            </a:r>
            <a:r>
              <a:rPr lang="hu-HU" sz="3200" b="1" dirty="0" smtClean="0">
                <a:solidFill>
                  <a:schemeClr val="bg1"/>
                </a:solidFill>
                <a:latin typeface="Franklin Gothic Medium" pitchFamily="34" charset="0"/>
              </a:rPr>
              <a:t> </a:t>
            </a:r>
            <a:r>
              <a:rPr lang="hu-HU" sz="3200" b="1" dirty="0" err="1" smtClean="0">
                <a:solidFill>
                  <a:schemeClr val="bg1"/>
                </a:solidFill>
                <a:latin typeface="Franklin Gothic Medium" pitchFamily="34" charset="0"/>
              </a:rPr>
              <a:t>Collection</a:t>
            </a:r>
            <a:endParaRPr lang="hu-HU" sz="3200" b="1" dirty="0">
              <a:solidFill>
                <a:schemeClr val="bg1"/>
              </a:solidFill>
              <a:latin typeface="Franklin Gothic Medium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8092879" y="6492240"/>
            <a:ext cx="482185" cy="365760"/>
          </a:xfrm>
        </p:spPr>
        <p:txBody>
          <a:bodyPr/>
          <a:lstStyle/>
          <a:p>
            <a:fld id="{F39628E0-47A7-46CE-98F3-6986F46F7576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04800" y="1726025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itchFamily="34" charset="0"/>
              <a:buChar char="•"/>
            </a:pPr>
            <a:r>
              <a:rPr lang="hu-H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Virtual Machine maintains two sections of memory during the program execution: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stack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heap.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garbage collection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of looking at heap memory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which objects are in use and which are not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deleting the unused objects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unused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longer referenced by any part of your program</a:t>
            </a:r>
          </a:p>
          <a:p>
            <a:pPr marL="285750" indent="-285750" fontAlgn="base">
              <a:buFont typeface="Arial" pitchFamily="34" charset="0"/>
              <a:buChar char="•"/>
            </a:pPr>
            <a:endParaRPr lang="hu-H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keyword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deallocating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</a:t>
            </a:r>
          </a:p>
          <a:p>
            <a:pPr marL="742950" lvl="2" indent="-285750" fontAlgn="base">
              <a:buFont typeface="Courier New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deallocating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is handled automatically by the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garbage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9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-ppt-cover">
  <a:themeElements>
    <a:clrScheme name="EpamCorp">
      <a:dk1>
        <a:sysClr val="windowText" lastClr="000000"/>
      </a:dk1>
      <a:lt1>
        <a:sysClr val="window" lastClr="FFFFFF"/>
      </a:lt1>
      <a:dk2>
        <a:srgbClr val="123451"/>
      </a:dk2>
      <a:lt2>
        <a:srgbClr val="FFFFFF"/>
      </a:lt2>
      <a:accent1>
        <a:srgbClr val="006699"/>
      </a:accent1>
      <a:accent2>
        <a:srgbClr val="FF3366"/>
      </a:accent2>
      <a:accent3>
        <a:srgbClr val="666699"/>
      </a:accent3>
      <a:accent4>
        <a:srgbClr val="339999"/>
      </a:accent4>
      <a:accent5>
        <a:srgbClr val="999933"/>
      </a:accent5>
      <a:accent6>
        <a:srgbClr val="FF9933"/>
      </a:accent6>
      <a:hlink>
        <a:srgbClr val="006699"/>
      </a:hlink>
      <a:folHlink>
        <a:srgbClr val="666699"/>
      </a:folHlink>
    </a:clrScheme>
    <a:fontScheme name="Epam2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pam-ppt-light">
  <a:themeElements>
    <a:clrScheme name="EpamCorp">
      <a:dk1>
        <a:sysClr val="windowText" lastClr="000000"/>
      </a:dk1>
      <a:lt1>
        <a:sysClr val="window" lastClr="FFFFFF"/>
      </a:lt1>
      <a:dk2>
        <a:srgbClr val="123451"/>
      </a:dk2>
      <a:lt2>
        <a:srgbClr val="FFFFFF"/>
      </a:lt2>
      <a:accent1>
        <a:srgbClr val="006699"/>
      </a:accent1>
      <a:accent2>
        <a:srgbClr val="FF3366"/>
      </a:accent2>
      <a:accent3>
        <a:srgbClr val="666699"/>
      </a:accent3>
      <a:accent4>
        <a:srgbClr val="339999"/>
      </a:accent4>
      <a:accent5>
        <a:srgbClr val="999933"/>
      </a:accent5>
      <a:accent6>
        <a:srgbClr val="FF9933"/>
      </a:accent6>
      <a:hlink>
        <a:srgbClr val="006699"/>
      </a:hlink>
      <a:folHlink>
        <a:srgbClr val="666699"/>
      </a:folHlink>
    </a:clrScheme>
    <a:fontScheme name="Epam2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28745</TotalTime>
  <Words>9037</Words>
  <Application>Microsoft Office PowerPoint</Application>
  <PresentationFormat>On-screen Show (4:3)</PresentationFormat>
  <Paragraphs>2514</Paragraphs>
  <Slides>213</Slides>
  <Notes>212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213</vt:i4>
      </vt:variant>
    </vt:vector>
  </HeadingPairs>
  <TitlesOfParts>
    <vt:vector size="215" baseType="lpstr">
      <vt:lpstr>epam-ppt-cover</vt:lpstr>
      <vt:lpstr>epam-ppt-light</vt:lpstr>
      <vt:lpstr>JAVA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Nikolai Chesalin</dc:creator>
  <cp:lastModifiedBy>Attila Balogh Biro</cp:lastModifiedBy>
  <cp:revision>736</cp:revision>
  <cp:lastPrinted>2012-02-27T18:53:02Z</cp:lastPrinted>
  <dcterms:created xsi:type="dcterms:W3CDTF">2011-09-13T23:33:50Z</dcterms:created>
  <dcterms:modified xsi:type="dcterms:W3CDTF">2016-07-29T08:40:44Z</dcterms:modified>
</cp:coreProperties>
</file>